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79" r:id="rId5"/>
    <p:sldMasterId id="2147493491" r:id="rId6"/>
    <p:sldMasterId id="2147493467" r:id="rId7"/>
    <p:sldMasterId id="2147493508" r:id="rId8"/>
  </p:sldMasterIdLst>
  <p:notesMasterIdLst>
    <p:notesMasterId r:id="rId87"/>
  </p:notesMasterIdLst>
  <p:handoutMasterIdLst>
    <p:handoutMasterId r:id="rId88"/>
  </p:handoutMasterIdLst>
  <p:sldIdLst>
    <p:sldId id="259" r:id="rId9"/>
    <p:sldId id="505" r:id="rId10"/>
    <p:sldId id="500" r:id="rId11"/>
    <p:sldId id="399" r:id="rId12"/>
    <p:sldId id="275" r:id="rId13"/>
    <p:sldId id="276" r:id="rId14"/>
    <p:sldId id="501" r:id="rId15"/>
    <p:sldId id="280" r:id="rId16"/>
    <p:sldId id="396" r:id="rId17"/>
    <p:sldId id="506" r:id="rId18"/>
    <p:sldId id="507" r:id="rId19"/>
    <p:sldId id="503" r:id="rId20"/>
    <p:sldId id="504" r:id="rId21"/>
    <p:sldId id="397" r:id="rId22"/>
    <p:sldId id="401" r:id="rId23"/>
    <p:sldId id="261" r:id="rId24"/>
    <p:sldId id="262" r:id="rId25"/>
    <p:sldId id="263" r:id="rId26"/>
    <p:sldId id="264" r:id="rId27"/>
    <p:sldId id="265" r:id="rId28"/>
    <p:sldId id="424" r:id="rId29"/>
    <p:sldId id="268" r:id="rId30"/>
    <p:sldId id="329" r:id="rId31"/>
    <p:sldId id="494" r:id="rId32"/>
    <p:sldId id="270" r:id="rId33"/>
    <p:sldId id="272" r:id="rId34"/>
    <p:sldId id="273" r:id="rId35"/>
    <p:sldId id="274" r:id="rId36"/>
    <p:sldId id="278" r:id="rId37"/>
    <p:sldId id="332" r:id="rId38"/>
    <p:sldId id="333" r:id="rId39"/>
    <p:sldId id="497" r:id="rId40"/>
    <p:sldId id="279" r:id="rId41"/>
    <p:sldId id="294" r:id="rId42"/>
    <p:sldId id="287" r:id="rId43"/>
    <p:sldId id="282" r:id="rId44"/>
    <p:sldId id="283" r:id="rId45"/>
    <p:sldId id="284" r:id="rId46"/>
    <p:sldId id="476" r:id="rId47"/>
    <p:sldId id="508" r:id="rId48"/>
    <p:sldId id="285" r:id="rId49"/>
    <p:sldId id="509" r:id="rId50"/>
    <p:sldId id="510" r:id="rId51"/>
    <p:sldId id="289" r:id="rId52"/>
    <p:sldId id="512" r:id="rId53"/>
    <p:sldId id="511" r:id="rId54"/>
    <p:sldId id="513" r:id="rId55"/>
    <p:sldId id="514" r:id="rId56"/>
    <p:sldId id="288" r:id="rId57"/>
    <p:sldId id="521" r:id="rId58"/>
    <p:sldId id="522" r:id="rId59"/>
    <p:sldId id="442" r:id="rId60"/>
    <p:sldId id="443" r:id="rId61"/>
    <p:sldId id="445" r:id="rId62"/>
    <p:sldId id="446" r:id="rId63"/>
    <p:sldId id="447" r:id="rId64"/>
    <p:sldId id="448" r:id="rId65"/>
    <p:sldId id="449" r:id="rId66"/>
    <p:sldId id="450" r:id="rId67"/>
    <p:sldId id="486" r:id="rId68"/>
    <p:sldId id="526" r:id="rId69"/>
    <p:sldId id="524" r:id="rId70"/>
    <p:sldId id="525" r:id="rId71"/>
    <p:sldId id="487" r:id="rId72"/>
    <p:sldId id="519" r:id="rId73"/>
    <p:sldId id="518" r:id="rId74"/>
    <p:sldId id="516" r:id="rId75"/>
    <p:sldId id="517" r:id="rId76"/>
    <p:sldId id="523" r:id="rId77"/>
    <p:sldId id="515" r:id="rId78"/>
    <p:sldId id="527" r:id="rId79"/>
    <p:sldId id="528" r:id="rId80"/>
    <p:sldId id="529" r:id="rId81"/>
    <p:sldId id="530" r:id="rId82"/>
    <p:sldId id="531" r:id="rId83"/>
    <p:sldId id="532" r:id="rId84"/>
    <p:sldId id="533" r:id="rId85"/>
    <p:sldId id="310"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938"/>
    <a:srgbClr val="002868"/>
    <a:srgbClr val="100E42"/>
    <a:srgbClr val="100E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86792" autoAdjust="0"/>
  </p:normalViewPr>
  <p:slideViewPr>
    <p:cSldViewPr snapToGrid="0" snapToObjects="1">
      <p:cViewPr>
        <p:scale>
          <a:sx n="110" d="100"/>
          <a:sy n="110" d="100"/>
        </p:scale>
        <p:origin x="144" y="43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44F59-E313-4F47-9B1E-427402DEDC2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E335F592-844B-48E9-8E43-F04DE85A6207}">
      <dgm:prSet phldrT="[Text]" custT="1"/>
      <dgm:spPr>
        <a:solidFill>
          <a:schemeClr val="accent2"/>
        </a:solidFill>
      </dgm:spPr>
      <dgm:t>
        <a:bodyPr/>
        <a:lstStyle/>
        <a:p>
          <a:r>
            <a:rPr lang="en-CA" sz="2400" dirty="0">
              <a:latin typeface="Arial" panose="020B0604020202020204" pitchFamily="34" charset="0"/>
              <a:cs typeface="Arial" panose="020B0604020202020204" pitchFamily="34" charset="0"/>
            </a:rPr>
            <a:t>Healthcare</a:t>
          </a:r>
        </a:p>
      </dgm:t>
    </dgm:pt>
    <dgm:pt modelId="{CCC38C0D-481B-4CD4-8976-65224545BA9E}" type="parTrans" cxnId="{CF89854D-CD45-4D69-AAF9-8C618657481F}">
      <dgm:prSet/>
      <dgm:spPr/>
      <dgm:t>
        <a:bodyPr/>
        <a:lstStyle/>
        <a:p>
          <a:endParaRPr lang="en-CA"/>
        </a:p>
      </dgm:t>
    </dgm:pt>
    <dgm:pt modelId="{642D6BD6-3F82-4D8F-ADE7-AFA079CA05DD}" type="sibTrans" cxnId="{CF89854D-CD45-4D69-AAF9-8C618657481F}">
      <dgm:prSet/>
      <dgm:spPr/>
      <dgm:t>
        <a:bodyPr/>
        <a:lstStyle/>
        <a:p>
          <a:endParaRPr lang="en-CA"/>
        </a:p>
      </dgm:t>
    </dgm:pt>
    <dgm:pt modelId="{B0B1329E-F28F-4F43-B615-B06731F9ADEE}">
      <dgm:prSet phldrT="[Text]"/>
      <dgm:spPr>
        <a:noFill/>
      </dgm:spPr>
      <dgm:t>
        <a:bodyPr/>
        <a:lstStyle/>
        <a:p>
          <a:r>
            <a:rPr lang="en-CA" dirty="0"/>
            <a:t> </a:t>
          </a:r>
        </a:p>
      </dgm:t>
    </dgm:pt>
    <dgm:pt modelId="{06C1E894-0012-4268-89A5-5E129B8B4725}" type="parTrans" cxnId="{B9CDEA51-86D4-4963-A7DB-03710051CEA1}">
      <dgm:prSet/>
      <dgm:spPr/>
      <dgm:t>
        <a:bodyPr/>
        <a:lstStyle/>
        <a:p>
          <a:endParaRPr lang="en-CA"/>
        </a:p>
      </dgm:t>
    </dgm:pt>
    <dgm:pt modelId="{22303BF2-61B0-465E-9A87-AEDE8756F5AF}" type="sibTrans" cxnId="{B9CDEA51-86D4-4963-A7DB-03710051CEA1}">
      <dgm:prSet/>
      <dgm:spPr/>
      <dgm:t>
        <a:bodyPr/>
        <a:lstStyle/>
        <a:p>
          <a:endParaRPr lang="en-CA"/>
        </a:p>
      </dgm:t>
    </dgm:pt>
    <dgm:pt modelId="{16F318B1-2ACA-4C4A-B528-BACE8455F33D}">
      <dgm:prSet phldrT="[Text]"/>
      <dgm:spPr>
        <a:noFill/>
      </dgm:spPr>
      <dgm:t>
        <a:bodyPr/>
        <a:lstStyle/>
        <a:p>
          <a:r>
            <a:rPr lang="en-CA" dirty="0"/>
            <a:t> </a:t>
          </a:r>
        </a:p>
      </dgm:t>
    </dgm:pt>
    <dgm:pt modelId="{17FF89CD-42B2-4F8D-8A3D-0F64FB8F18DC}" type="parTrans" cxnId="{FC113803-5722-4AF9-9E86-2B5F0140CF4A}">
      <dgm:prSet/>
      <dgm:spPr/>
      <dgm:t>
        <a:bodyPr/>
        <a:lstStyle/>
        <a:p>
          <a:endParaRPr lang="en-CA"/>
        </a:p>
      </dgm:t>
    </dgm:pt>
    <dgm:pt modelId="{D2FD30DC-411D-42BE-A5B0-01EEBB88FFF6}" type="sibTrans" cxnId="{FC113803-5722-4AF9-9E86-2B5F0140CF4A}">
      <dgm:prSet/>
      <dgm:spPr/>
      <dgm:t>
        <a:bodyPr/>
        <a:lstStyle/>
        <a:p>
          <a:endParaRPr lang="en-CA"/>
        </a:p>
      </dgm:t>
    </dgm:pt>
    <dgm:pt modelId="{681A0111-228D-49A6-9D37-9741754AE3A8}">
      <dgm:prSet phldrT="[Text]"/>
      <dgm:spPr>
        <a:noFill/>
      </dgm:spPr>
      <dgm:t>
        <a:bodyPr/>
        <a:lstStyle/>
        <a:p>
          <a:r>
            <a:rPr lang="en-CA" dirty="0"/>
            <a:t> </a:t>
          </a:r>
        </a:p>
      </dgm:t>
    </dgm:pt>
    <dgm:pt modelId="{64A8B879-8B26-4304-B502-E660C835AD1D}" type="parTrans" cxnId="{3EF910F4-EE98-41B4-8B8C-3C1BF61ED0DB}">
      <dgm:prSet/>
      <dgm:spPr/>
      <dgm:t>
        <a:bodyPr/>
        <a:lstStyle/>
        <a:p>
          <a:endParaRPr lang="en-CA"/>
        </a:p>
      </dgm:t>
    </dgm:pt>
    <dgm:pt modelId="{52FA6B79-3104-4E08-9E52-A32D362F4984}" type="sibTrans" cxnId="{3EF910F4-EE98-41B4-8B8C-3C1BF61ED0DB}">
      <dgm:prSet/>
      <dgm:spPr/>
      <dgm:t>
        <a:bodyPr/>
        <a:lstStyle/>
        <a:p>
          <a:endParaRPr lang="en-CA"/>
        </a:p>
      </dgm:t>
    </dgm:pt>
    <dgm:pt modelId="{ACEB1A4B-06E0-4E36-8C78-E82CBE1A5E81}">
      <dgm:prSet phldrT="[Text]"/>
      <dgm:spPr>
        <a:noFill/>
      </dgm:spPr>
      <dgm:t>
        <a:bodyPr/>
        <a:lstStyle/>
        <a:p>
          <a:r>
            <a:rPr lang="en-CA" dirty="0"/>
            <a:t> </a:t>
          </a:r>
        </a:p>
      </dgm:t>
    </dgm:pt>
    <dgm:pt modelId="{46D2EDE8-9FFD-4D6B-9E40-EB3E23741E3B}" type="parTrans" cxnId="{0D50E2F5-9AA9-4E47-B616-3C536B645574}">
      <dgm:prSet/>
      <dgm:spPr/>
      <dgm:t>
        <a:bodyPr/>
        <a:lstStyle/>
        <a:p>
          <a:endParaRPr lang="en-CA"/>
        </a:p>
      </dgm:t>
    </dgm:pt>
    <dgm:pt modelId="{A342CE9D-8431-44F1-81C5-D71F4A8FB37C}" type="sibTrans" cxnId="{0D50E2F5-9AA9-4E47-B616-3C536B645574}">
      <dgm:prSet/>
      <dgm:spPr/>
      <dgm:t>
        <a:bodyPr/>
        <a:lstStyle/>
        <a:p>
          <a:endParaRPr lang="en-CA"/>
        </a:p>
      </dgm:t>
    </dgm:pt>
    <dgm:pt modelId="{F7752386-9F54-4A13-8C33-1BBF1D190555}">
      <dgm:prSet phldrT="[Text]"/>
      <dgm:spPr>
        <a:noFill/>
      </dgm:spPr>
      <dgm:t>
        <a:bodyPr/>
        <a:lstStyle/>
        <a:p>
          <a:r>
            <a:rPr lang="en-CA" dirty="0"/>
            <a:t> </a:t>
          </a:r>
        </a:p>
      </dgm:t>
    </dgm:pt>
    <dgm:pt modelId="{42600158-8EDB-4535-A264-5BB07DFFFF50}" type="parTrans" cxnId="{3E4AB963-DB10-4A8F-AD45-E80272C90491}">
      <dgm:prSet/>
      <dgm:spPr/>
      <dgm:t>
        <a:bodyPr/>
        <a:lstStyle/>
        <a:p>
          <a:endParaRPr lang="en-CA"/>
        </a:p>
      </dgm:t>
    </dgm:pt>
    <dgm:pt modelId="{745FCFCB-8016-4AB4-82E2-A2D8938A9823}" type="sibTrans" cxnId="{3E4AB963-DB10-4A8F-AD45-E80272C90491}">
      <dgm:prSet/>
      <dgm:spPr/>
      <dgm:t>
        <a:bodyPr/>
        <a:lstStyle/>
        <a:p>
          <a:endParaRPr lang="en-CA"/>
        </a:p>
      </dgm:t>
    </dgm:pt>
    <dgm:pt modelId="{A4EA47FA-93C9-439D-8906-574D0CDE7359}">
      <dgm:prSet phldrT="[Text]"/>
      <dgm:spPr>
        <a:noFill/>
      </dgm:spPr>
      <dgm:t>
        <a:bodyPr/>
        <a:lstStyle/>
        <a:p>
          <a:endParaRPr lang="en-CA" dirty="0"/>
        </a:p>
      </dgm:t>
    </dgm:pt>
    <dgm:pt modelId="{CA5E945D-3CF3-4741-935E-C4491498E64C}" type="parTrans" cxnId="{158F139D-B27F-412B-9E68-FAAF666BF68B}">
      <dgm:prSet/>
      <dgm:spPr/>
      <dgm:t>
        <a:bodyPr/>
        <a:lstStyle/>
        <a:p>
          <a:endParaRPr lang="en-CA"/>
        </a:p>
      </dgm:t>
    </dgm:pt>
    <dgm:pt modelId="{B79161AD-1EE9-4560-8390-D26535AE9A4B}" type="sibTrans" cxnId="{158F139D-B27F-412B-9E68-FAAF666BF68B}">
      <dgm:prSet/>
      <dgm:spPr/>
      <dgm:t>
        <a:bodyPr/>
        <a:lstStyle/>
        <a:p>
          <a:endParaRPr lang="en-CA"/>
        </a:p>
      </dgm:t>
    </dgm:pt>
    <dgm:pt modelId="{66BD73B0-BF34-43A9-ABF2-EB2090632ED3}" type="pres">
      <dgm:prSet presAssocID="{3EE44F59-E313-4F47-9B1E-427402DEDC2C}" presName="cycle" presStyleCnt="0">
        <dgm:presLayoutVars>
          <dgm:chMax val="1"/>
          <dgm:dir/>
          <dgm:animLvl val="ctr"/>
          <dgm:resizeHandles val="exact"/>
        </dgm:presLayoutVars>
      </dgm:prSet>
      <dgm:spPr/>
    </dgm:pt>
    <dgm:pt modelId="{37AF7770-ECBA-4B2C-BA32-2F7AF2F203B7}" type="pres">
      <dgm:prSet presAssocID="{E335F592-844B-48E9-8E43-F04DE85A6207}" presName="centerShape" presStyleLbl="node0" presStyleIdx="0" presStyleCnt="1" custScaleX="121000" custScaleY="121000"/>
      <dgm:spPr/>
    </dgm:pt>
    <dgm:pt modelId="{60D399AD-29F9-4CF1-B5DC-24CC03DB4E07}" type="pres">
      <dgm:prSet presAssocID="{06C1E894-0012-4268-89A5-5E129B8B4725}" presName="Name9" presStyleLbl="parChTrans1D2" presStyleIdx="0" presStyleCnt="6"/>
      <dgm:spPr/>
    </dgm:pt>
    <dgm:pt modelId="{C03294B1-C45F-4634-A7AD-08E271EC6959}" type="pres">
      <dgm:prSet presAssocID="{06C1E894-0012-4268-89A5-5E129B8B4725}" presName="connTx" presStyleLbl="parChTrans1D2" presStyleIdx="0" presStyleCnt="6"/>
      <dgm:spPr/>
    </dgm:pt>
    <dgm:pt modelId="{F2C69FF7-B911-47A3-9E37-641048964A49}" type="pres">
      <dgm:prSet presAssocID="{B0B1329E-F28F-4F43-B615-B06731F9ADEE}" presName="node" presStyleLbl="node1" presStyleIdx="0" presStyleCnt="6">
        <dgm:presLayoutVars>
          <dgm:bulletEnabled val="1"/>
        </dgm:presLayoutVars>
      </dgm:prSet>
      <dgm:spPr/>
    </dgm:pt>
    <dgm:pt modelId="{0540D800-B9DA-4262-82C2-E150F75F8B90}" type="pres">
      <dgm:prSet presAssocID="{17FF89CD-42B2-4F8D-8A3D-0F64FB8F18DC}" presName="Name9" presStyleLbl="parChTrans1D2" presStyleIdx="1" presStyleCnt="6"/>
      <dgm:spPr/>
    </dgm:pt>
    <dgm:pt modelId="{14D971E8-96E0-4AA7-971C-3913185D6BB7}" type="pres">
      <dgm:prSet presAssocID="{17FF89CD-42B2-4F8D-8A3D-0F64FB8F18DC}" presName="connTx" presStyleLbl="parChTrans1D2" presStyleIdx="1" presStyleCnt="6"/>
      <dgm:spPr/>
    </dgm:pt>
    <dgm:pt modelId="{7F3BC10D-FC37-4101-809A-3BCA1F7AE00B}" type="pres">
      <dgm:prSet presAssocID="{16F318B1-2ACA-4C4A-B528-BACE8455F33D}" presName="node" presStyleLbl="node1" presStyleIdx="1" presStyleCnt="6">
        <dgm:presLayoutVars>
          <dgm:bulletEnabled val="1"/>
        </dgm:presLayoutVars>
      </dgm:prSet>
      <dgm:spPr/>
    </dgm:pt>
    <dgm:pt modelId="{F41710DE-3F36-471B-925B-6238C3DCE212}" type="pres">
      <dgm:prSet presAssocID="{64A8B879-8B26-4304-B502-E660C835AD1D}" presName="Name9" presStyleLbl="parChTrans1D2" presStyleIdx="2" presStyleCnt="6"/>
      <dgm:spPr/>
    </dgm:pt>
    <dgm:pt modelId="{D00DFB80-03FD-4CA3-80D7-C200A53693BC}" type="pres">
      <dgm:prSet presAssocID="{64A8B879-8B26-4304-B502-E660C835AD1D}" presName="connTx" presStyleLbl="parChTrans1D2" presStyleIdx="2" presStyleCnt="6"/>
      <dgm:spPr/>
    </dgm:pt>
    <dgm:pt modelId="{4BA031AF-C863-446E-8A69-F8B97DA92140}" type="pres">
      <dgm:prSet presAssocID="{681A0111-228D-49A6-9D37-9741754AE3A8}" presName="node" presStyleLbl="node1" presStyleIdx="2" presStyleCnt="6">
        <dgm:presLayoutVars>
          <dgm:bulletEnabled val="1"/>
        </dgm:presLayoutVars>
      </dgm:prSet>
      <dgm:spPr/>
    </dgm:pt>
    <dgm:pt modelId="{050CB58C-DE5D-485E-B9DC-8685E426EA31}" type="pres">
      <dgm:prSet presAssocID="{46D2EDE8-9FFD-4D6B-9E40-EB3E23741E3B}" presName="Name9" presStyleLbl="parChTrans1D2" presStyleIdx="3" presStyleCnt="6"/>
      <dgm:spPr/>
    </dgm:pt>
    <dgm:pt modelId="{3C74EBFA-8AF0-4477-BE3F-FF1F9D17B349}" type="pres">
      <dgm:prSet presAssocID="{46D2EDE8-9FFD-4D6B-9E40-EB3E23741E3B}" presName="connTx" presStyleLbl="parChTrans1D2" presStyleIdx="3" presStyleCnt="6"/>
      <dgm:spPr/>
    </dgm:pt>
    <dgm:pt modelId="{7657C26D-FDCA-4854-B8E9-F07AAE70D262}" type="pres">
      <dgm:prSet presAssocID="{ACEB1A4B-06E0-4E36-8C78-E82CBE1A5E81}" presName="node" presStyleLbl="node1" presStyleIdx="3" presStyleCnt="6">
        <dgm:presLayoutVars>
          <dgm:bulletEnabled val="1"/>
        </dgm:presLayoutVars>
      </dgm:prSet>
      <dgm:spPr/>
    </dgm:pt>
    <dgm:pt modelId="{B76881AF-015E-4AA0-81B6-17CAA1242629}" type="pres">
      <dgm:prSet presAssocID="{42600158-8EDB-4535-A264-5BB07DFFFF50}" presName="Name9" presStyleLbl="parChTrans1D2" presStyleIdx="4" presStyleCnt="6"/>
      <dgm:spPr/>
    </dgm:pt>
    <dgm:pt modelId="{E0037343-8073-4FA5-8DF3-659AABADF1E6}" type="pres">
      <dgm:prSet presAssocID="{42600158-8EDB-4535-A264-5BB07DFFFF50}" presName="connTx" presStyleLbl="parChTrans1D2" presStyleIdx="4" presStyleCnt="6"/>
      <dgm:spPr/>
    </dgm:pt>
    <dgm:pt modelId="{F10A3AF2-CF2F-4E4E-825F-6E82BF0EEA34}" type="pres">
      <dgm:prSet presAssocID="{F7752386-9F54-4A13-8C33-1BBF1D190555}" presName="node" presStyleLbl="node1" presStyleIdx="4" presStyleCnt="6">
        <dgm:presLayoutVars>
          <dgm:bulletEnabled val="1"/>
        </dgm:presLayoutVars>
      </dgm:prSet>
      <dgm:spPr/>
    </dgm:pt>
    <dgm:pt modelId="{5783BF76-2D48-454A-B43F-26A8CE6DCA73}" type="pres">
      <dgm:prSet presAssocID="{CA5E945D-3CF3-4741-935E-C4491498E64C}" presName="Name9" presStyleLbl="parChTrans1D2" presStyleIdx="5" presStyleCnt="6"/>
      <dgm:spPr/>
    </dgm:pt>
    <dgm:pt modelId="{AFAB20BC-349E-4B6E-84FA-82EAEB09BDF5}" type="pres">
      <dgm:prSet presAssocID="{CA5E945D-3CF3-4741-935E-C4491498E64C}" presName="connTx" presStyleLbl="parChTrans1D2" presStyleIdx="5" presStyleCnt="6"/>
      <dgm:spPr/>
    </dgm:pt>
    <dgm:pt modelId="{114AFC32-5986-4C3A-BC01-EE5557D26DB5}" type="pres">
      <dgm:prSet presAssocID="{A4EA47FA-93C9-439D-8906-574D0CDE7359}" presName="node" presStyleLbl="node1" presStyleIdx="5" presStyleCnt="6">
        <dgm:presLayoutVars>
          <dgm:bulletEnabled val="1"/>
        </dgm:presLayoutVars>
      </dgm:prSet>
      <dgm:spPr/>
    </dgm:pt>
  </dgm:ptLst>
  <dgm:cxnLst>
    <dgm:cxn modelId="{FC113803-5722-4AF9-9E86-2B5F0140CF4A}" srcId="{E335F592-844B-48E9-8E43-F04DE85A6207}" destId="{16F318B1-2ACA-4C4A-B528-BACE8455F33D}" srcOrd="1" destOrd="0" parTransId="{17FF89CD-42B2-4F8D-8A3D-0F64FB8F18DC}" sibTransId="{D2FD30DC-411D-42BE-A5B0-01EEBB88FFF6}"/>
    <dgm:cxn modelId="{A3F7F608-A289-491E-8247-3C99A9CF004E}" type="presOf" srcId="{17FF89CD-42B2-4F8D-8A3D-0F64FB8F18DC}" destId="{0540D800-B9DA-4262-82C2-E150F75F8B90}" srcOrd="0" destOrd="0" presId="urn:microsoft.com/office/officeart/2005/8/layout/radial1"/>
    <dgm:cxn modelId="{97CA8620-6FDE-465C-BD01-328526EEA2D9}" type="presOf" srcId="{A4EA47FA-93C9-439D-8906-574D0CDE7359}" destId="{114AFC32-5986-4C3A-BC01-EE5557D26DB5}" srcOrd="0" destOrd="0" presId="urn:microsoft.com/office/officeart/2005/8/layout/radial1"/>
    <dgm:cxn modelId="{88F0562A-864B-4D9E-85AA-9CCEE535703B}" type="presOf" srcId="{64A8B879-8B26-4304-B502-E660C835AD1D}" destId="{D00DFB80-03FD-4CA3-80D7-C200A53693BC}" srcOrd="1" destOrd="0" presId="urn:microsoft.com/office/officeart/2005/8/layout/radial1"/>
    <dgm:cxn modelId="{B76B8B2C-CCE7-4CF8-BF37-895C2448008B}" type="presOf" srcId="{ACEB1A4B-06E0-4E36-8C78-E82CBE1A5E81}" destId="{7657C26D-FDCA-4854-B8E9-F07AAE70D262}" srcOrd="0" destOrd="0" presId="urn:microsoft.com/office/officeart/2005/8/layout/radial1"/>
    <dgm:cxn modelId="{E3D9B930-D595-4C68-AB8E-B981EAB62317}" type="presOf" srcId="{64A8B879-8B26-4304-B502-E660C835AD1D}" destId="{F41710DE-3F36-471B-925B-6238C3DCE212}" srcOrd="0" destOrd="0" presId="urn:microsoft.com/office/officeart/2005/8/layout/radial1"/>
    <dgm:cxn modelId="{29DE4332-7C12-4687-87B2-95211072F117}" type="presOf" srcId="{46D2EDE8-9FFD-4D6B-9E40-EB3E23741E3B}" destId="{3C74EBFA-8AF0-4477-BE3F-FF1F9D17B349}" srcOrd="1" destOrd="0" presId="urn:microsoft.com/office/officeart/2005/8/layout/radial1"/>
    <dgm:cxn modelId="{60A7AF34-F7DB-49E4-9DB2-E8DB2CA1DD15}" type="presOf" srcId="{B0B1329E-F28F-4F43-B615-B06731F9ADEE}" destId="{F2C69FF7-B911-47A3-9E37-641048964A49}" srcOrd="0" destOrd="0" presId="urn:microsoft.com/office/officeart/2005/8/layout/radial1"/>
    <dgm:cxn modelId="{C463223B-E55F-4435-BF5A-404A4D74D136}" type="presOf" srcId="{46D2EDE8-9FFD-4D6B-9E40-EB3E23741E3B}" destId="{050CB58C-DE5D-485E-B9DC-8685E426EA31}" srcOrd="0" destOrd="0" presId="urn:microsoft.com/office/officeart/2005/8/layout/radial1"/>
    <dgm:cxn modelId="{CF89854D-CD45-4D69-AAF9-8C618657481F}" srcId="{3EE44F59-E313-4F47-9B1E-427402DEDC2C}" destId="{E335F592-844B-48E9-8E43-F04DE85A6207}" srcOrd="0" destOrd="0" parTransId="{CCC38C0D-481B-4CD4-8976-65224545BA9E}" sibTransId="{642D6BD6-3F82-4D8F-ADE7-AFA079CA05DD}"/>
    <dgm:cxn modelId="{B9CDEA51-86D4-4963-A7DB-03710051CEA1}" srcId="{E335F592-844B-48E9-8E43-F04DE85A6207}" destId="{B0B1329E-F28F-4F43-B615-B06731F9ADEE}" srcOrd="0" destOrd="0" parTransId="{06C1E894-0012-4268-89A5-5E129B8B4725}" sibTransId="{22303BF2-61B0-465E-9A87-AEDE8756F5AF}"/>
    <dgm:cxn modelId="{E9847F63-888C-44B0-87D4-B19B0514E78F}" type="presOf" srcId="{42600158-8EDB-4535-A264-5BB07DFFFF50}" destId="{E0037343-8073-4FA5-8DF3-659AABADF1E6}" srcOrd="1" destOrd="0" presId="urn:microsoft.com/office/officeart/2005/8/layout/radial1"/>
    <dgm:cxn modelId="{3E4AB963-DB10-4A8F-AD45-E80272C90491}" srcId="{E335F592-844B-48E9-8E43-F04DE85A6207}" destId="{F7752386-9F54-4A13-8C33-1BBF1D190555}" srcOrd="4" destOrd="0" parTransId="{42600158-8EDB-4535-A264-5BB07DFFFF50}" sibTransId="{745FCFCB-8016-4AB4-82E2-A2D8938A9823}"/>
    <dgm:cxn modelId="{B21B9264-34CC-4601-80DD-9F6E92E29129}" type="presOf" srcId="{E335F592-844B-48E9-8E43-F04DE85A6207}" destId="{37AF7770-ECBA-4B2C-BA32-2F7AF2F203B7}" srcOrd="0" destOrd="0" presId="urn:microsoft.com/office/officeart/2005/8/layout/radial1"/>
    <dgm:cxn modelId="{91E00395-DB27-4E8C-B363-615460078A3E}" type="presOf" srcId="{17FF89CD-42B2-4F8D-8A3D-0F64FB8F18DC}" destId="{14D971E8-96E0-4AA7-971C-3913185D6BB7}" srcOrd="1" destOrd="0" presId="urn:microsoft.com/office/officeart/2005/8/layout/radial1"/>
    <dgm:cxn modelId="{E2BE849A-9595-44F1-9AF7-C54C70B0E89F}" type="presOf" srcId="{3EE44F59-E313-4F47-9B1E-427402DEDC2C}" destId="{66BD73B0-BF34-43A9-ABF2-EB2090632ED3}" srcOrd="0" destOrd="0" presId="urn:microsoft.com/office/officeart/2005/8/layout/radial1"/>
    <dgm:cxn modelId="{E9B1B89A-5D92-4396-8A32-428AECDFC72C}" type="presOf" srcId="{CA5E945D-3CF3-4741-935E-C4491498E64C}" destId="{5783BF76-2D48-454A-B43F-26A8CE6DCA73}" srcOrd="0" destOrd="0" presId="urn:microsoft.com/office/officeart/2005/8/layout/radial1"/>
    <dgm:cxn modelId="{158F139D-B27F-412B-9E68-FAAF666BF68B}" srcId="{E335F592-844B-48E9-8E43-F04DE85A6207}" destId="{A4EA47FA-93C9-439D-8906-574D0CDE7359}" srcOrd="5" destOrd="0" parTransId="{CA5E945D-3CF3-4741-935E-C4491498E64C}" sibTransId="{B79161AD-1EE9-4560-8390-D26535AE9A4B}"/>
    <dgm:cxn modelId="{49C195AA-5B71-4110-92A6-F58CA41E5F49}" type="presOf" srcId="{CA5E945D-3CF3-4741-935E-C4491498E64C}" destId="{AFAB20BC-349E-4B6E-84FA-82EAEB09BDF5}" srcOrd="1" destOrd="0" presId="urn:microsoft.com/office/officeart/2005/8/layout/radial1"/>
    <dgm:cxn modelId="{0BCB7EAE-AD86-4334-BD91-5A929110248B}" type="presOf" srcId="{681A0111-228D-49A6-9D37-9741754AE3A8}" destId="{4BA031AF-C863-446E-8A69-F8B97DA92140}" srcOrd="0" destOrd="0" presId="urn:microsoft.com/office/officeart/2005/8/layout/radial1"/>
    <dgm:cxn modelId="{DB3332CC-E266-416F-8670-A60998C2ACE7}" type="presOf" srcId="{06C1E894-0012-4268-89A5-5E129B8B4725}" destId="{C03294B1-C45F-4634-A7AD-08E271EC6959}" srcOrd="1" destOrd="0" presId="urn:microsoft.com/office/officeart/2005/8/layout/radial1"/>
    <dgm:cxn modelId="{3B3849CC-5645-455B-9C18-87A20D1D4C8B}" type="presOf" srcId="{06C1E894-0012-4268-89A5-5E129B8B4725}" destId="{60D399AD-29F9-4CF1-B5DC-24CC03DB4E07}" srcOrd="0" destOrd="0" presId="urn:microsoft.com/office/officeart/2005/8/layout/radial1"/>
    <dgm:cxn modelId="{16092AE0-818B-4C75-B52E-DF85CC01E054}" type="presOf" srcId="{F7752386-9F54-4A13-8C33-1BBF1D190555}" destId="{F10A3AF2-CF2F-4E4E-825F-6E82BF0EEA34}" srcOrd="0" destOrd="0" presId="urn:microsoft.com/office/officeart/2005/8/layout/radial1"/>
    <dgm:cxn modelId="{CB37FCE9-8024-40FF-8FF7-C270C80C7F54}" type="presOf" srcId="{42600158-8EDB-4535-A264-5BB07DFFFF50}" destId="{B76881AF-015E-4AA0-81B6-17CAA1242629}" srcOrd="0" destOrd="0" presId="urn:microsoft.com/office/officeart/2005/8/layout/radial1"/>
    <dgm:cxn modelId="{F127C6F2-D2B6-4C92-A0BB-F8C443AC4037}" type="presOf" srcId="{16F318B1-2ACA-4C4A-B528-BACE8455F33D}" destId="{7F3BC10D-FC37-4101-809A-3BCA1F7AE00B}" srcOrd="0" destOrd="0" presId="urn:microsoft.com/office/officeart/2005/8/layout/radial1"/>
    <dgm:cxn modelId="{3EF910F4-EE98-41B4-8B8C-3C1BF61ED0DB}" srcId="{E335F592-844B-48E9-8E43-F04DE85A6207}" destId="{681A0111-228D-49A6-9D37-9741754AE3A8}" srcOrd="2" destOrd="0" parTransId="{64A8B879-8B26-4304-B502-E660C835AD1D}" sibTransId="{52FA6B79-3104-4E08-9E52-A32D362F4984}"/>
    <dgm:cxn modelId="{0D50E2F5-9AA9-4E47-B616-3C536B645574}" srcId="{E335F592-844B-48E9-8E43-F04DE85A6207}" destId="{ACEB1A4B-06E0-4E36-8C78-E82CBE1A5E81}" srcOrd="3" destOrd="0" parTransId="{46D2EDE8-9FFD-4D6B-9E40-EB3E23741E3B}" sibTransId="{A342CE9D-8431-44F1-81C5-D71F4A8FB37C}"/>
    <dgm:cxn modelId="{3F41C367-86F6-4AF2-9810-94D08FA5C03D}" type="presParOf" srcId="{66BD73B0-BF34-43A9-ABF2-EB2090632ED3}" destId="{37AF7770-ECBA-4B2C-BA32-2F7AF2F203B7}" srcOrd="0" destOrd="0" presId="urn:microsoft.com/office/officeart/2005/8/layout/radial1"/>
    <dgm:cxn modelId="{517C4493-7327-4C4E-B2DF-9F0BE94F4A53}" type="presParOf" srcId="{66BD73B0-BF34-43A9-ABF2-EB2090632ED3}" destId="{60D399AD-29F9-4CF1-B5DC-24CC03DB4E07}" srcOrd="1" destOrd="0" presId="urn:microsoft.com/office/officeart/2005/8/layout/radial1"/>
    <dgm:cxn modelId="{49C03617-0B5A-4E03-886B-76777C1647B8}" type="presParOf" srcId="{60D399AD-29F9-4CF1-B5DC-24CC03DB4E07}" destId="{C03294B1-C45F-4634-A7AD-08E271EC6959}" srcOrd="0" destOrd="0" presId="urn:microsoft.com/office/officeart/2005/8/layout/radial1"/>
    <dgm:cxn modelId="{1FC88231-8C96-44D2-98AC-E942EE2D9656}" type="presParOf" srcId="{66BD73B0-BF34-43A9-ABF2-EB2090632ED3}" destId="{F2C69FF7-B911-47A3-9E37-641048964A49}" srcOrd="2" destOrd="0" presId="urn:microsoft.com/office/officeart/2005/8/layout/radial1"/>
    <dgm:cxn modelId="{9A59C86B-FB01-4B2D-93CA-13DAEE515462}" type="presParOf" srcId="{66BD73B0-BF34-43A9-ABF2-EB2090632ED3}" destId="{0540D800-B9DA-4262-82C2-E150F75F8B90}" srcOrd="3" destOrd="0" presId="urn:microsoft.com/office/officeart/2005/8/layout/radial1"/>
    <dgm:cxn modelId="{5AD1DA8C-0633-4E96-9DA3-0A4126D7EFEE}" type="presParOf" srcId="{0540D800-B9DA-4262-82C2-E150F75F8B90}" destId="{14D971E8-96E0-4AA7-971C-3913185D6BB7}" srcOrd="0" destOrd="0" presId="urn:microsoft.com/office/officeart/2005/8/layout/radial1"/>
    <dgm:cxn modelId="{B91DC2D6-352B-4DF1-8D03-50CD395058F2}" type="presParOf" srcId="{66BD73B0-BF34-43A9-ABF2-EB2090632ED3}" destId="{7F3BC10D-FC37-4101-809A-3BCA1F7AE00B}" srcOrd="4" destOrd="0" presId="urn:microsoft.com/office/officeart/2005/8/layout/radial1"/>
    <dgm:cxn modelId="{53D5573C-E213-4597-8B3C-F4D773D31563}" type="presParOf" srcId="{66BD73B0-BF34-43A9-ABF2-EB2090632ED3}" destId="{F41710DE-3F36-471B-925B-6238C3DCE212}" srcOrd="5" destOrd="0" presId="urn:microsoft.com/office/officeart/2005/8/layout/radial1"/>
    <dgm:cxn modelId="{14042EBC-0846-4FEC-AAD9-9E515A61B6BD}" type="presParOf" srcId="{F41710DE-3F36-471B-925B-6238C3DCE212}" destId="{D00DFB80-03FD-4CA3-80D7-C200A53693BC}" srcOrd="0" destOrd="0" presId="urn:microsoft.com/office/officeart/2005/8/layout/radial1"/>
    <dgm:cxn modelId="{9253539E-26D0-4367-957A-1BAA90198C0E}" type="presParOf" srcId="{66BD73B0-BF34-43A9-ABF2-EB2090632ED3}" destId="{4BA031AF-C863-446E-8A69-F8B97DA92140}" srcOrd="6" destOrd="0" presId="urn:microsoft.com/office/officeart/2005/8/layout/radial1"/>
    <dgm:cxn modelId="{984A3150-21CE-46FA-ACC5-4A1CFAA6B055}" type="presParOf" srcId="{66BD73B0-BF34-43A9-ABF2-EB2090632ED3}" destId="{050CB58C-DE5D-485E-B9DC-8685E426EA31}" srcOrd="7" destOrd="0" presId="urn:microsoft.com/office/officeart/2005/8/layout/radial1"/>
    <dgm:cxn modelId="{460F81CD-4EEA-42C3-995C-1DD91AFE1410}" type="presParOf" srcId="{050CB58C-DE5D-485E-B9DC-8685E426EA31}" destId="{3C74EBFA-8AF0-4477-BE3F-FF1F9D17B349}" srcOrd="0" destOrd="0" presId="urn:microsoft.com/office/officeart/2005/8/layout/radial1"/>
    <dgm:cxn modelId="{AD2A2CFD-B342-4551-B626-3C3228718373}" type="presParOf" srcId="{66BD73B0-BF34-43A9-ABF2-EB2090632ED3}" destId="{7657C26D-FDCA-4854-B8E9-F07AAE70D262}" srcOrd="8" destOrd="0" presId="urn:microsoft.com/office/officeart/2005/8/layout/radial1"/>
    <dgm:cxn modelId="{AE1729A7-0516-4843-A884-70701C516FA5}" type="presParOf" srcId="{66BD73B0-BF34-43A9-ABF2-EB2090632ED3}" destId="{B76881AF-015E-4AA0-81B6-17CAA1242629}" srcOrd="9" destOrd="0" presId="urn:microsoft.com/office/officeart/2005/8/layout/radial1"/>
    <dgm:cxn modelId="{A2704117-FEEE-455A-BB92-906220D53298}" type="presParOf" srcId="{B76881AF-015E-4AA0-81B6-17CAA1242629}" destId="{E0037343-8073-4FA5-8DF3-659AABADF1E6}" srcOrd="0" destOrd="0" presId="urn:microsoft.com/office/officeart/2005/8/layout/radial1"/>
    <dgm:cxn modelId="{503AE868-2C39-48D5-B0B6-F7216FC5181B}" type="presParOf" srcId="{66BD73B0-BF34-43A9-ABF2-EB2090632ED3}" destId="{F10A3AF2-CF2F-4E4E-825F-6E82BF0EEA34}" srcOrd="10" destOrd="0" presId="urn:microsoft.com/office/officeart/2005/8/layout/radial1"/>
    <dgm:cxn modelId="{21394776-12B8-439B-83BA-0A7713DED020}" type="presParOf" srcId="{66BD73B0-BF34-43A9-ABF2-EB2090632ED3}" destId="{5783BF76-2D48-454A-B43F-26A8CE6DCA73}" srcOrd="11" destOrd="0" presId="urn:microsoft.com/office/officeart/2005/8/layout/radial1"/>
    <dgm:cxn modelId="{A02CB1E9-A557-4523-9189-93E034BC2AA6}" type="presParOf" srcId="{5783BF76-2D48-454A-B43F-26A8CE6DCA73}" destId="{AFAB20BC-349E-4B6E-84FA-82EAEB09BDF5}" srcOrd="0" destOrd="0" presId="urn:microsoft.com/office/officeart/2005/8/layout/radial1"/>
    <dgm:cxn modelId="{9017A47F-7225-498F-82F0-A0EFE778F8A8}" type="presParOf" srcId="{66BD73B0-BF34-43A9-ABF2-EB2090632ED3}" destId="{114AFC32-5986-4C3A-BC01-EE5557D26DB5}"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E44F59-E313-4F47-9B1E-427402DEDC2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E335F592-844B-48E9-8E43-F04DE85A6207}">
      <dgm:prSet phldrT="[Text]" custT="1"/>
      <dgm:spPr>
        <a:solidFill>
          <a:schemeClr val="accent2"/>
        </a:solidFill>
      </dgm:spPr>
      <dgm:t>
        <a:bodyPr/>
        <a:lstStyle/>
        <a:p>
          <a:r>
            <a:rPr lang="en-CA" sz="2400" dirty="0">
              <a:latin typeface="Arial" panose="020B0604020202020204" pitchFamily="34" charset="0"/>
              <a:cs typeface="Arial" panose="020B0604020202020204" pitchFamily="34" charset="0"/>
            </a:rPr>
            <a:t>Healthcare</a:t>
          </a:r>
        </a:p>
      </dgm:t>
    </dgm:pt>
    <dgm:pt modelId="{CCC38C0D-481B-4CD4-8976-65224545BA9E}" type="parTrans" cxnId="{CF89854D-CD45-4D69-AAF9-8C618657481F}">
      <dgm:prSet/>
      <dgm:spPr/>
      <dgm:t>
        <a:bodyPr/>
        <a:lstStyle/>
        <a:p>
          <a:endParaRPr lang="en-CA"/>
        </a:p>
      </dgm:t>
    </dgm:pt>
    <dgm:pt modelId="{642D6BD6-3F82-4D8F-ADE7-AFA079CA05DD}" type="sibTrans" cxnId="{CF89854D-CD45-4D69-AAF9-8C618657481F}">
      <dgm:prSet/>
      <dgm:spPr/>
      <dgm:t>
        <a:bodyPr/>
        <a:lstStyle/>
        <a:p>
          <a:endParaRPr lang="en-CA"/>
        </a:p>
      </dgm:t>
    </dgm:pt>
    <dgm:pt modelId="{B0B1329E-F28F-4F43-B615-B06731F9ADEE}">
      <dgm:prSet phldrT="[Text]"/>
      <dgm:spPr>
        <a:noFill/>
      </dgm:spPr>
      <dgm:t>
        <a:bodyPr/>
        <a:lstStyle/>
        <a:p>
          <a:r>
            <a:rPr lang="en-CA" dirty="0"/>
            <a:t> </a:t>
          </a:r>
        </a:p>
      </dgm:t>
    </dgm:pt>
    <dgm:pt modelId="{06C1E894-0012-4268-89A5-5E129B8B4725}" type="parTrans" cxnId="{B9CDEA51-86D4-4963-A7DB-03710051CEA1}">
      <dgm:prSet/>
      <dgm:spPr/>
      <dgm:t>
        <a:bodyPr/>
        <a:lstStyle/>
        <a:p>
          <a:endParaRPr lang="en-CA"/>
        </a:p>
      </dgm:t>
    </dgm:pt>
    <dgm:pt modelId="{22303BF2-61B0-465E-9A87-AEDE8756F5AF}" type="sibTrans" cxnId="{B9CDEA51-86D4-4963-A7DB-03710051CEA1}">
      <dgm:prSet/>
      <dgm:spPr/>
      <dgm:t>
        <a:bodyPr/>
        <a:lstStyle/>
        <a:p>
          <a:endParaRPr lang="en-CA"/>
        </a:p>
      </dgm:t>
    </dgm:pt>
    <dgm:pt modelId="{16F318B1-2ACA-4C4A-B528-BACE8455F33D}">
      <dgm:prSet phldrT="[Text]"/>
      <dgm:spPr>
        <a:noFill/>
      </dgm:spPr>
      <dgm:t>
        <a:bodyPr/>
        <a:lstStyle/>
        <a:p>
          <a:r>
            <a:rPr lang="en-CA" dirty="0"/>
            <a:t> </a:t>
          </a:r>
        </a:p>
      </dgm:t>
    </dgm:pt>
    <dgm:pt modelId="{17FF89CD-42B2-4F8D-8A3D-0F64FB8F18DC}" type="parTrans" cxnId="{FC113803-5722-4AF9-9E86-2B5F0140CF4A}">
      <dgm:prSet/>
      <dgm:spPr/>
      <dgm:t>
        <a:bodyPr/>
        <a:lstStyle/>
        <a:p>
          <a:endParaRPr lang="en-CA"/>
        </a:p>
      </dgm:t>
    </dgm:pt>
    <dgm:pt modelId="{D2FD30DC-411D-42BE-A5B0-01EEBB88FFF6}" type="sibTrans" cxnId="{FC113803-5722-4AF9-9E86-2B5F0140CF4A}">
      <dgm:prSet/>
      <dgm:spPr/>
      <dgm:t>
        <a:bodyPr/>
        <a:lstStyle/>
        <a:p>
          <a:endParaRPr lang="en-CA"/>
        </a:p>
      </dgm:t>
    </dgm:pt>
    <dgm:pt modelId="{681A0111-228D-49A6-9D37-9741754AE3A8}">
      <dgm:prSet phldrT="[Text]"/>
      <dgm:spPr>
        <a:noFill/>
      </dgm:spPr>
      <dgm:t>
        <a:bodyPr/>
        <a:lstStyle/>
        <a:p>
          <a:r>
            <a:rPr lang="en-CA" dirty="0"/>
            <a:t> </a:t>
          </a:r>
        </a:p>
      </dgm:t>
    </dgm:pt>
    <dgm:pt modelId="{64A8B879-8B26-4304-B502-E660C835AD1D}" type="parTrans" cxnId="{3EF910F4-EE98-41B4-8B8C-3C1BF61ED0DB}">
      <dgm:prSet/>
      <dgm:spPr/>
      <dgm:t>
        <a:bodyPr/>
        <a:lstStyle/>
        <a:p>
          <a:endParaRPr lang="en-CA"/>
        </a:p>
      </dgm:t>
    </dgm:pt>
    <dgm:pt modelId="{52FA6B79-3104-4E08-9E52-A32D362F4984}" type="sibTrans" cxnId="{3EF910F4-EE98-41B4-8B8C-3C1BF61ED0DB}">
      <dgm:prSet/>
      <dgm:spPr/>
      <dgm:t>
        <a:bodyPr/>
        <a:lstStyle/>
        <a:p>
          <a:endParaRPr lang="en-CA"/>
        </a:p>
      </dgm:t>
    </dgm:pt>
    <dgm:pt modelId="{ACEB1A4B-06E0-4E36-8C78-E82CBE1A5E81}">
      <dgm:prSet phldrT="[Text]"/>
      <dgm:spPr>
        <a:noFill/>
      </dgm:spPr>
      <dgm:t>
        <a:bodyPr/>
        <a:lstStyle/>
        <a:p>
          <a:r>
            <a:rPr lang="en-CA" dirty="0"/>
            <a:t> </a:t>
          </a:r>
        </a:p>
      </dgm:t>
    </dgm:pt>
    <dgm:pt modelId="{46D2EDE8-9FFD-4D6B-9E40-EB3E23741E3B}" type="parTrans" cxnId="{0D50E2F5-9AA9-4E47-B616-3C536B645574}">
      <dgm:prSet/>
      <dgm:spPr/>
      <dgm:t>
        <a:bodyPr/>
        <a:lstStyle/>
        <a:p>
          <a:endParaRPr lang="en-CA"/>
        </a:p>
      </dgm:t>
    </dgm:pt>
    <dgm:pt modelId="{A342CE9D-8431-44F1-81C5-D71F4A8FB37C}" type="sibTrans" cxnId="{0D50E2F5-9AA9-4E47-B616-3C536B645574}">
      <dgm:prSet/>
      <dgm:spPr/>
      <dgm:t>
        <a:bodyPr/>
        <a:lstStyle/>
        <a:p>
          <a:endParaRPr lang="en-CA"/>
        </a:p>
      </dgm:t>
    </dgm:pt>
    <dgm:pt modelId="{F7752386-9F54-4A13-8C33-1BBF1D190555}">
      <dgm:prSet phldrT="[Text]"/>
      <dgm:spPr>
        <a:noFill/>
      </dgm:spPr>
      <dgm:t>
        <a:bodyPr/>
        <a:lstStyle/>
        <a:p>
          <a:r>
            <a:rPr lang="en-CA" dirty="0"/>
            <a:t> </a:t>
          </a:r>
        </a:p>
      </dgm:t>
    </dgm:pt>
    <dgm:pt modelId="{42600158-8EDB-4535-A264-5BB07DFFFF50}" type="parTrans" cxnId="{3E4AB963-DB10-4A8F-AD45-E80272C90491}">
      <dgm:prSet/>
      <dgm:spPr/>
      <dgm:t>
        <a:bodyPr/>
        <a:lstStyle/>
        <a:p>
          <a:endParaRPr lang="en-CA"/>
        </a:p>
      </dgm:t>
    </dgm:pt>
    <dgm:pt modelId="{745FCFCB-8016-4AB4-82E2-A2D8938A9823}" type="sibTrans" cxnId="{3E4AB963-DB10-4A8F-AD45-E80272C90491}">
      <dgm:prSet/>
      <dgm:spPr/>
      <dgm:t>
        <a:bodyPr/>
        <a:lstStyle/>
        <a:p>
          <a:endParaRPr lang="en-CA"/>
        </a:p>
      </dgm:t>
    </dgm:pt>
    <dgm:pt modelId="{A4EA47FA-93C9-439D-8906-574D0CDE7359}">
      <dgm:prSet phldrT="[Text]"/>
      <dgm:spPr>
        <a:noFill/>
      </dgm:spPr>
      <dgm:t>
        <a:bodyPr/>
        <a:lstStyle/>
        <a:p>
          <a:endParaRPr lang="en-CA" dirty="0"/>
        </a:p>
      </dgm:t>
    </dgm:pt>
    <dgm:pt modelId="{CA5E945D-3CF3-4741-935E-C4491498E64C}" type="parTrans" cxnId="{158F139D-B27F-412B-9E68-FAAF666BF68B}">
      <dgm:prSet/>
      <dgm:spPr/>
      <dgm:t>
        <a:bodyPr/>
        <a:lstStyle/>
        <a:p>
          <a:endParaRPr lang="en-CA"/>
        </a:p>
      </dgm:t>
    </dgm:pt>
    <dgm:pt modelId="{B79161AD-1EE9-4560-8390-D26535AE9A4B}" type="sibTrans" cxnId="{158F139D-B27F-412B-9E68-FAAF666BF68B}">
      <dgm:prSet/>
      <dgm:spPr/>
      <dgm:t>
        <a:bodyPr/>
        <a:lstStyle/>
        <a:p>
          <a:endParaRPr lang="en-CA"/>
        </a:p>
      </dgm:t>
    </dgm:pt>
    <dgm:pt modelId="{66BD73B0-BF34-43A9-ABF2-EB2090632ED3}" type="pres">
      <dgm:prSet presAssocID="{3EE44F59-E313-4F47-9B1E-427402DEDC2C}" presName="cycle" presStyleCnt="0">
        <dgm:presLayoutVars>
          <dgm:chMax val="1"/>
          <dgm:dir/>
          <dgm:animLvl val="ctr"/>
          <dgm:resizeHandles val="exact"/>
        </dgm:presLayoutVars>
      </dgm:prSet>
      <dgm:spPr/>
    </dgm:pt>
    <dgm:pt modelId="{37AF7770-ECBA-4B2C-BA32-2F7AF2F203B7}" type="pres">
      <dgm:prSet presAssocID="{E335F592-844B-48E9-8E43-F04DE85A6207}" presName="centerShape" presStyleLbl="node0" presStyleIdx="0" presStyleCnt="1" custScaleX="121000" custScaleY="121000"/>
      <dgm:spPr/>
    </dgm:pt>
    <dgm:pt modelId="{60D399AD-29F9-4CF1-B5DC-24CC03DB4E07}" type="pres">
      <dgm:prSet presAssocID="{06C1E894-0012-4268-89A5-5E129B8B4725}" presName="Name9" presStyleLbl="parChTrans1D2" presStyleIdx="0" presStyleCnt="6"/>
      <dgm:spPr/>
    </dgm:pt>
    <dgm:pt modelId="{C03294B1-C45F-4634-A7AD-08E271EC6959}" type="pres">
      <dgm:prSet presAssocID="{06C1E894-0012-4268-89A5-5E129B8B4725}" presName="connTx" presStyleLbl="parChTrans1D2" presStyleIdx="0" presStyleCnt="6"/>
      <dgm:spPr/>
    </dgm:pt>
    <dgm:pt modelId="{F2C69FF7-B911-47A3-9E37-641048964A49}" type="pres">
      <dgm:prSet presAssocID="{B0B1329E-F28F-4F43-B615-B06731F9ADEE}" presName="node" presStyleLbl="node1" presStyleIdx="0" presStyleCnt="6">
        <dgm:presLayoutVars>
          <dgm:bulletEnabled val="1"/>
        </dgm:presLayoutVars>
      </dgm:prSet>
      <dgm:spPr/>
    </dgm:pt>
    <dgm:pt modelId="{0540D800-B9DA-4262-82C2-E150F75F8B90}" type="pres">
      <dgm:prSet presAssocID="{17FF89CD-42B2-4F8D-8A3D-0F64FB8F18DC}" presName="Name9" presStyleLbl="parChTrans1D2" presStyleIdx="1" presStyleCnt="6"/>
      <dgm:spPr/>
    </dgm:pt>
    <dgm:pt modelId="{14D971E8-96E0-4AA7-971C-3913185D6BB7}" type="pres">
      <dgm:prSet presAssocID="{17FF89CD-42B2-4F8D-8A3D-0F64FB8F18DC}" presName="connTx" presStyleLbl="parChTrans1D2" presStyleIdx="1" presStyleCnt="6"/>
      <dgm:spPr/>
    </dgm:pt>
    <dgm:pt modelId="{7F3BC10D-FC37-4101-809A-3BCA1F7AE00B}" type="pres">
      <dgm:prSet presAssocID="{16F318B1-2ACA-4C4A-B528-BACE8455F33D}" presName="node" presStyleLbl="node1" presStyleIdx="1" presStyleCnt="6">
        <dgm:presLayoutVars>
          <dgm:bulletEnabled val="1"/>
        </dgm:presLayoutVars>
      </dgm:prSet>
      <dgm:spPr/>
    </dgm:pt>
    <dgm:pt modelId="{F41710DE-3F36-471B-925B-6238C3DCE212}" type="pres">
      <dgm:prSet presAssocID="{64A8B879-8B26-4304-B502-E660C835AD1D}" presName="Name9" presStyleLbl="parChTrans1D2" presStyleIdx="2" presStyleCnt="6"/>
      <dgm:spPr/>
    </dgm:pt>
    <dgm:pt modelId="{D00DFB80-03FD-4CA3-80D7-C200A53693BC}" type="pres">
      <dgm:prSet presAssocID="{64A8B879-8B26-4304-B502-E660C835AD1D}" presName="connTx" presStyleLbl="parChTrans1D2" presStyleIdx="2" presStyleCnt="6"/>
      <dgm:spPr/>
    </dgm:pt>
    <dgm:pt modelId="{4BA031AF-C863-446E-8A69-F8B97DA92140}" type="pres">
      <dgm:prSet presAssocID="{681A0111-228D-49A6-9D37-9741754AE3A8}" presName="node" presStyleLbl="node1" presStyleIdx="2" presStyleCnt="6">
        <dgm:presLayoutVars>
          <dgm:bulletEnabled val="1"/>
        </dgm:presLayoutVars>
      </dgm:prSet>
      <dgm:spPr/>
    </dgm:pt>
    <dgm:pt modelId="{050CB58C-DE5D-485E-B9DC-8685E426EA31}" type="pres">
      <dgm:prSet presAssocID="{46D2EDE8-9FFD-4D6B-9E40-EB3E23741E3B}" presName="Name9" presStyleLbl="parChTrans1D2" presStyleIdx="3" presStyleCnt="6"/>
      <dgm:spPr/>
    </dgm:pt>
    <dgm:pt modelId="{3C74EBFA-8AF0-4477-BE3F-FF1F9D17B349}" type="pres">
      <dgm:prSet presAssocID="{46D2EDE8-9FFD-4D6B-9E40-EB3E23741E3B}" presName="connTx" presStyleLbl="parChTrans1D2" presStyleIdx="3" presStyleCnt="6"/>
      <dgm:spPr/>
    </dgm:pt>
    <dgm:pt modelId="{7657C26D-FDCA-4854-B8E9-F07AAE70D262}" type="pres">
      <dgm:prSet presAssocID="{ACEB1A4B-06E0-4E36-8C78-E82CBE1A5E81}" presName="node" presStyleLbl="node1" presStyleIdx="3" presStyleCnt="6">
        <dgm:presLayoutVars>
          <dgm:bulletEnabled val="1"/>
        </dgm:presLayoutVars>
      </dgm:prSet>
      <dgm:spPr/>
    </dgm:pt>
    <dgm:pt modelId="{B76881AF-015E-4AA0-81B6-17CAA1242629}" type="pres">
      <dgm:prSet presAssocID="{42600158-8EDB-4535-A264-5BB07DFFFF50}" presName="Name9" presStyleLbl="parChTrans1D2" presStyleIdx="4" presStyleCnt="6"/>
      <dgm:spPr/>
    </dgm:pt>
    <dgm:pt modelId="{E0037343-8073-4FA5-8DF3-659AABADF1E6}" type="pres">
      <dgm:prSet presAssocID="{42600158-8EDB-4535-A264-5BB07DFFFF50}" presName="connTx" presStyleLbl="parChTrans1D2" presStyleIdx="4" presStyleCnt="6"/>
      <dgm:spPr/>
    </dgm:pt>
    <dgm:pt modelId="{F10A3AF2-CF2F-4E4E-825F-6E82BF0EEA34}" type="pres">
      <dgm:prSet presAssocID="{F7752386-9F54-4A13-8C33-1BBF1D190555}" presName="node" presStyleLbl="node1" presStyleIdx="4" presStyleCnt="6">
        <dgm:presLayoutVars>
          <dgm:bulletEnabled val="1"/>
        </dgm:presLayoutVars>
      </dgm:prSet>
      <dgm:spPr/>
    </dgm:pt>
    <dgm:pt modelId="{5783BF76-2D48-454A-B43F-26A8CE6DCA73}" type="pres">
      <dgm:prSet presAssocID="{CA5E945D-3CF3-4741-935E-C4491498E64C}" presName="Name9" presStyleLbl="parChTrans1D2" presStyleIdx="5" presStyleCnt="6"/>
      <dgm:spPr/>
    </dgm:pt>
    <dgm:pt modelId="{AFAB20BC-349E-4B6E-84FA-82EAEB09BDF5}" type="pres">
      <dgm:prSet presAssocID="{CA5E945D-3CF3-4741-935E-C4491498E64C}" presName="connTx" presStyleLbl="parChTrans1D2" presStyleIdx="5" presStyleCnt="6"/>
      <dgm:spPr/>
    </dgm:pt>
    <dgm:pt modelId="{114AFC32-5986-4C3A-BC01-EE5557D26DB5}" type="pres">
      <dgm:prSet presAssocID="{A4EA47FA-93C9-439D-8906-574D0CDE7359}" presName="node" presStyleLbl="node1" presStyleIdx="5" presStyleCnt="6">
        <dgm:presLayoutVars>
          <dgm:bulletEnabled val="1"/>
        </dgm:presLayoutVars>
      </dgm:prSet>
      <dgm:spPr/>
    </dgm:pt>
  </dgm:ptLst>
  <dgm:cxnLst>
    <dgm:cxn modelId="{FC113803-5722-4AF9-9E86-2B5F0140CF4A}" srcId="{E335F592-844B-48E9-8E43-F04DE85A6207}" destId="{16F318B1-2ACA-4C4A-B528-BACE8455F33D}" srcOrd="1" destOrd="0" parTransId="{17FF89CD-42B2-4F8D-8A3D-0F64FB8F18DC}" sibTransId="{D2FD30DC-411D-42BE-A5B0-01EEBB88FFF6}"/>
    <dgm:cxn modelId="{A3F7F608-A289-491E-8247-3C99A9CF004E}" type="presOf" srcId="{17FF89CD-42B2-4F8D-8A3D-0F64FB8F18DC}" destId="{0540D800-B9DA-4262-82C2-E150F75F8B90}" srcOrd="0" destOrd="0" presId="urn:microsoft.com/office/officeart/2005/8/layout/radial1"/>
    <dgm:cxn modelId="{97CA8620-6FDE-465C-BD01-328526EEA2D9}" type="presOf" srcId="{A4EA47FA-93C9-439D-8906-574D0CDE7359}" destId="{114AFC32-5986-4C3A-BC01-EE5557D26DB5}" srcOrd="0" destOrd="0" presId="urn:microsoft.com/office/officeart/2005/8/layout/radial1"/>
    <dgm:cxn modelId="{88F0562A-864B-4D9E-85AA-9CCEE535703B}" type="presOf" srcId="{64A8B879-8B26-4304-B502-E660C835AD1D}" destId="{D00DFB80-03FD-4CA3-80D7-C200A53693BC}" srcOrd="1" destOrd="0" presId="urn:microsoft.com/office/officeart/2005/8/layout/radial1"/>
    <dgm:cxn modelId="{B76B8B2C-CCE7-4CF8-BF37-895C2448008B}" type="presOf" srcId="{ACEB1A4B-06E0-4E36-8C78-E82CBE1A5E81}" destId="{7657C26D-FDCA-4854-B8E9-F07AAE70D262}" srcOrd="0" destOrd="0" presId="urn:microsoft.com/office/officeart/2005/8/layout/radial1"/>
    <dgm:cxn modelId="{E3D9B930-D595-4C68-AB8E-B981EAB62317}" type="presOf" srcId="{64A8B879-8B26-4304-B502-E660C835AD1D}" destId="{F41710DE-3F36-471B-925B-6238C3DCE212}" srcOrd="0" destOrd="0" presId="urn:microsoft.com/office/officeart/2005/8/layout/radial1"/>
    <dgm:cxn modelId="{29DE4332-7C12-4687-87B2-95211072F117}" type="presOf" srcId="{46D2EDE8-9FFD-4D6B-9E40-EB3E23741E3B}" destId="{3C74EBFA-8AF0-4477-BE3F-FF1F9D17B349}" srcOrd="1" destOrd="0" presId="urn:microsoft.com/office/officeart/2005/8/layout/radial1"/>
    <dgm:cxn modelId="{60A7AF34-F7DB-49E4-9DB2-E8DB2CA1DD15}" type="presOf" srcId="{B0B1329E-F28F-4F43-B615-B06731F9ADEE}" destId="{F2C69FF7-B911-47A3-9E37-641048964A49}" srcOrd="0" destOrd="0" presId="urn:microsoft.com/office/officeart/2005/8/layout/radial1"/>
    <dgm:cxn modelId="{C463223B-E55F-4435-BF5A-404A4D74D136}" type="presOf" srcId="{46D2EDE8-9FFD-4D6B-9E40-EB3E23741E3B}" destId="{050CB58C-DE5D-485E-B9DC-8685E426EA31}" srcOrd="0" destOrd="0" presId="urn:microsoft.com/office/officeart/2005/8/layout/radial1"/>
    <dgm:cxn modelId="{CF89854D-CD45-4D69-AAF9-8C618657481F}" srcId="{3EE44F59-E313-4F47-9B1E-427402DEDC2C}" destId="{E335F592-844B-48E9-8E43-F04DE85A6207}" srcOrd="0" destOrd="0" parTransId="{CCC38C0D-481B-4CD4-8976-65224545BA9E}" sibTransId="{642D6BD6-3F82-4D8F-ADE7-AFA079CA05DD}"/>
    <dgm:cxn modelId="{B9CDEA51-86D4-4963-A7DB-03710051CEA1}" srcId="{E335F592-844B-48E9-8E43-F04DE85A6207}" destId="{B0B1329E-F28F-4F43-B615-B06731F9ADEE}" srcOrd="0" destOrd="0" parTransId="{06C1E894-0012-4268-89A5-5E129B8B4725}" sibTransId="{22303BF2-61B0-465E-9A87-AEDE8756F5AF}"/>
    <dgm:cxn modelId="{E9847F63-888C-44B0-87D4-B19B0514E78F}" type="presOf" srcId="{42600158-8EDB-4535-A264-5BB07DFFFF50}" destId="{E0037343-8073-4FA5-8DF3-659AABADF1E6}" srcOrd="1" destOrd="0" presId="urn:microsoft.com/office/officeart/2005/8/layout/radial1"/>
    <dgm:cxn modelId="{3E4AB963-DB10-4A8F-AD45-E80272C90491}" srcId="{E335F592-844B-48E9-8E43-F04DE85A6207}" destId="{F7752386-9F54-4A13-8C33-1BBF1D190555}" srcOrd="4" destOrd="0" parTransId="{42600158-8EDB-4535-A264-5BB07DFFFF50}" sibTransId="{745FCFCB-8016-4AB4-82E2-A2D8938A9823}"/>
    <dgm:cxn modelId="{B21B9264-34CC-4601-80DD-9F6E92E29129}" type="presOf" srcId="{E335F592-844B-48E9-8E43-F04DE85A6207}" destId="{37AF7770-ECBA-4B2C-BA32-2F7AF2F203B7}" srcOrd="0" destOrd="0" presId="urn:microsoft.com/office/officeart/2005/8/layout/radial1"/>
    <dgm:cxn modelId="{91E00395-DB27-4E8C-B363-615460078A3E}" type="presOf" srcId="{17FF89CD-42B2-4F8D-8A3D-0F64FB8F18DC}" destId="{14D971E8-96E0-4AA7-971C-3913185D6BB7}" srcOrd="1" destOrd="0" presId="urn:microsoft.com/office/officeart/2005/8/layout/radial1"/>
    <dgm:cxn modelId="{E2BE849A-9595-44F1-9AF7-C54C70B0E89F}" type="presOf" srcId="{3EE44F59-E313-4F47-9B1E-427402DEDC2C}" destId="{66BD73B0-BF34-43A9-ABF2-EB2090632ED3}" srcOrd="0" destOrd="0" presId="urn:microsoft.com/office/officeart/2005/8/layout/radial1"/>
    <dgm:cxn modelId="{E9B1B89A-5D92-4396-8A32-428AECDFC72C}" type="presOf" srcId="{CA5E945D-3CF3-4741-935E-C4491498E64C}" destId="{5783BF76-2D48-454A-B43F-26A8CE6DCA73}" srcOrd="0" destOrd="0" presId="urn:microsoft.com/office/officeart/2005/8/layout/radial1"/>
    <dgm:cxn modelId="{158F139D-B27F-412B-9E68-FAAF666BF68B}" srcId="{E335F592-844B-48E9-8E43-F04DE85A6207}" destId="{A4EA47FA-93C9-439D-8906-574D0CDE7359}" srcOrd="5" destOrd="0" parTransId="{CA5E945D-3CF3-4741-935E-C4491498E64C}" sibTransId="{B79161AD-1EE9-4560-8390-D26535AE9A4B}"/>
    <dgm:cxn modelId="{49C195AA-5B71-4110-92A6-F58CA41E5F49}" type="presOf" srcId="{CA5E945D-3CF3-4741-935E-C4491498E64C}" destId="{AFAB20BC-349E-4B6E-84FA-82EAEB09BDF5}" srcOrd="1" destOrd="0" presId="urn:microsoft.com/office/officeart/2005/8/layout/radial1"/>
    <dgm:cxn modelId="{0BCB7EAE-AD86-4334-BD91-5A929110248B}" type="presOf" srcId="{681A0111-228D-49A6-9D37-9741754AE3A8}" destId="{4BA031AF-C863-446E-8A69-F8B97DA92140}" srcOrd="0" destOrd="0" presId="urn:microsoft.com/office/officeart/2005/8/layout/radial1"/>
    <dgm:cxn modelId="{DB3332CC-E266-416F-8670-A60998C2ACE7}" type="presOf" srcId="{06C1E894-0012-4268-89A5-5E129B8B4725}" destId="{C03294B1-C45F-4634-A7AD-08E271EC6959}" srcOrd="1" destOrd="0" presId="urn:microsoft.com/office/officeart/2005/8/layout/radial1"/>
    <dgm:cxn modelId="{3B3849CC-5645-455B-9C18-87A20D1D4C8B}" type="presOf" srcId="{06C1E894-0012-4268-89A5-5E129B8B4725}" destId="{60D399AD-29F9-4CF1-B5DC-24CC03DB4E07}" srcOrd="0" destOrd="0" presId="urn:microsoft.com/office/officeart/2005/8/layout/radial1"/>
    <dgm:cxn modelId="{16092AE0-818B-4C75-B52E-DF85CC01E054}" type="presOf" srcId="{F7752386-9F54-4A13-8C33-1BBF1D190555}" destId="{F10A3AF2-CF2F-4E4E-825F-6E82BF0EEA34}" srcOrd="0" destOrd="0" presId="urn:microsoft.com/office/officeart/2005/8/layout/radial1"/>
    <dgm:cxn modelId="{CB37FCE9-8024-40FF-8FF7-C270C80C7F54}" type="presOf" srcId="{42600158-8EDB-4535-A264-5BB07DFFFF50}" destId="{B76881AF-015E-4AA0-81B6-17CAA1242629}" srcOrd="0" destOrd="0" presId="urn:microsoft.com/office/officeart/2005/8/layout/radial1"/>
    <dgm:cxn modelId="{F127C6F2-D2B6-4C92-A0BB-F8C443AC4037}" type="presOf" srcId="{16F318B1-2ACA-4C4A-B528-BACE8455F33D}" destId="{7F3BC10D-FC37-4101-809A-3BCA1F7AE00B}" srcOrd="0" destOrd="0" presId="urn:microsoft.com/office/officeart/2005/8/layout/radial1"/>
    <dgm:cxn modelId="{3EF910F4-EE98-41B4-8B8C-3C1BF61ED0DB}" srcId="{E335F592-844B-48E9-8E43-F04DE85A6207}" destId="{681A0111-228D-49A6-9D37-9741754AE3A8}" srcOrd="2" destOrd="0" parTransId="{64A8B879-8B26-4304-B502-E660C835AD1D}" sibTransId="{52FA6B79-3104-4E08-9E52-A32D362F4984}"/>
    <dgm:cxn modelId="{0D50E2F5-9AA9-4E47-B616-3C536B645574}" srcId="{E335F592-844B-48E9-8E43-F04DE85A6207}" destId="{ACEB1A4B-06E0-4E36-8C78-E82CBE1A5E81}" srcOrd="3" destOrd="0" parTransId="{46D2EDE8-9FFD-4D6B-9E40-EB3E23741E3B}" sibTransId="{A342CE9D-8431-44F1-81C5-D71F4A8FB37C}"/>
    <dgm:cxn modelId="{3F41C367-86F6-4AF2-9810-94D08FA5C03D}" type="presParOf" srcId="{66BD73B0-BF34-43A9-ABF2-EB2090632ED3}" destId="{37AF7770-ECBA-4B2C-BA32-2F7AF2F203B7}" srcOrd="0" destOrd="0" presId="urn:microsoft.com/office/officeart/2005/8/layout/radial1"/>
    <dgm:cxn modelId="{517C4493-7327-4C4E-B2DF-9F0BE94F4A53}" type="presParOf" srcId="{66BD73B0-BF34-43A9-ABF2-EB2090632ED3}" destId="{60D399AD-29F9-4CF1-B5DC-24CC03DB4E07}" srcOrd="1" destOrd="0" presId="urn:microsoft.com/office/officeart/2005/8/layout/radial1"/>
    <dgm:cxn modelId="{49C03617-0B5A-4E03-886B-76777C1647B8}" type="presParOf" srcId="{60D399AD-29F9-4CF1-B5DC-24CC03DB4E07}" destId="{C03294B1-C45F-4634-A7AD-08E271EC6959}" srcOrd="0" destOrd="0" presId="urn:microsoft.com/office/officeart/2005/8/layout/radial1"/>
    <dgm:cxn modelId="{1FC88231-8C96-44D2-98AC-E942EE2D9656}" type="presParOf" srcId="{66BD73B0-BF34-43A9-ABF2-EB2090632ED3}" destId="{F2C69FF7-B911-47A3-9E37-641048964A49}" srcOrd="2" destOrd="0" presId="urn:microsoft.com/office/officeart/2005/8/layout/radial1"/>
    <dgm:cxn modelId="{9A59C86B-FB01-4B2D-93CA-13DAEE515462}" type="presParOf" srcId="{66BD73B0-BF34-43A9-ABF2-EB2090632ED3}" destId="{0540D800-B9DA-4262-82C2-E150F75F8B90}" srcOrd="3" destOrd="0" presId="urn:microsoft.com/office/officeart/2005/8/layout/radial1"/>
    <dgm:cxn modelId="{5AD1DA8C-0633-4E96-9DA3-0A4126D7EFEE}" type="presParOf" srcId="{0540D800-B9DA-4262-82C2-E150F75F8B90}" destId="{14D971E8-96E0-4AA7-971C-3913185D6BB7}" srcOrd="0" destOrd="0" presId="urn:microsoft.com/office/officeart/2005/8/layout/radial1"/>
    <dgm:cxn modelId="{B91DC2D6-352B-4DF1-8D03-50CD395058F2}" type="presParOf" srcId="{66BD73B0-BF34-43A9-ABF2-EB2090632ED3}" destId="{7F3BC10D-FC37-4101-809A-3BCA1F7AE00B}" srcOrd="4" destOrd="0" presId="urn:microsoft.com/office/officeart/2005/8/layout/radial1"/>
    <dgm:cxn modelId="{53D5573C-E213-4597-8B3C-F4D773D31563}" type="presParOf" srcId="{66BD73B0-BF34-43A9-ABF2-EB2090632ED3}" destId="{F41710DE-3F36-471B-925B-6238C3DCE212}" srcOrd="5" destOrd="0" presId="urn:microsoft.com/office/officeart/2005/8/layout/radial1"/>
    <dgm:cxn modelId="{14042EBC-0846-4FEC-AAD9-9E515A61B6BD}" type="presParOf" srcId="{F41710DE-3F36-471B-925B-6238C3DCE212}" destId="{D00DFB80-03FD-4CA3-80D7-C200A53693BC}" srcOrd="0" destOrd="0" presId="urn:microsoft.com/office/officeart/2005/8/layout/radial1"/>
    <dgm:cxn modelId="{9253539E-26D0-4367-957A-1BAA90198C0E}" type="presParOf" srcId="{66BD73B0-BF34-43A9-ABF2-EB2090632ED3}" destId="{4BA031AF-C863-446E-8A69-F8B97DA92140}" srcOrd="6" destOrd="0" presId="urn:microsoft.com/office/officeart/2005/8/layout/radial1"/>
    <dgm:cxn modelId="{984A3150-21CE-46FA-ACC5-4A1CFAA6B055}" type="presParOf" srcId="{66BD73B0-BF34-43A9-ABF2-EB2090632ED3}" destId="{050CB58C-DE5D-485E-B9DC-8685E426EA31}" srcOrd="7" destOrd="0" presId="urn:microsoft.com/office/officeart/2005/8/layout/radial1"/>
    <dgm:cxn modelId="{460F81CD-4EEA-42C3-995C-1DD91AFE1410}" type="presParOf" srcId="{050CB58C-DE5D-485E-B9DC-8685E426EA31}" destId="{3C74EBFA-8AF0-4477-BE3F-FF1F9D17B349}" srcOrd="0" destOrd="0" presId="urn:microsoft.com/office/officeart/2005/8/layout/radial1"/>
    <dgm:cxn modelId="{AD2A2CFD-B342-4551-B626-3C3228718373}" type="presParOf" srcId="{66BD73B0-BF34-43A9-ABF2-EB2090632ED3}" destId="{7657C26D-FDCA-4854-B8E9-F07AAE70D262}" srcOrd="8" destOrd="0" presId="urn:microsoft.com/office/officeart/2005/8/layout/radial1"/>
    <dgm:cxn modelId="{AE1729A7-0516-4843-A884-70701C516FA5}" type="presParOf" srcId="{66BD73B0-BF34-43A9-ABF2-EB2090632ED3}" destId="{B76881AF-015E-4AA0-81B6-17CAA1242629}" srcOrd="9" destOrd="0" presId="urn:microsoft.com/office/officeart/2005/8/layout/radial1"/>
    <dgm:cxn modelId="{A2704117-FEEE-455A-BB92-906220D53298}" type="presParOf" srcId="{B76881AF-015E-4AA0-81B6-17CAA1242629}" destId="{E0037343-8073-4FA5-8DF3-659AABADF1E6}" srcOrd="0" destOrd="0" presId="urn:microsoft.com/office/officeart/2005/8/layout/radial1"/>
    <dgm:cxn modelId="{503AE868-2C39-48D5-B0B6-F7216FC5181B}" type="presParOf" srcId="{66BD73B0-BF34-43A9-ABF2-EB2090632ED3}" destId="{F10A3AF2-CF2F-4E4E-825F-6E82BF0EEA34}" srcOrd="10" destOrd="0" presId="urn:microsoft.com/office/officeart/2005/8/layout/radial1"/>
    <dgm:cxn modelId="{21394776-12B8-439B-83BA-0A7713DED020}" type="presParOf" srcId="{66BD73B0-BF34-43A9-ABF2-EB2090632ED3}" destId="{5783BF76-2D48-454A-B43F-26A8CE6DCA73}" srcOrd="11" destOrd="0" presId="urn:microsoft.com/office/officeart/2005/8/layout/radial1"/>
    <dgm:cxn modelId="{A02CB1E9-A557-4523-9189-93E034BC2AA6}" type="presParOf" srcId="{5783BF76-2D48-454A-B43F-26A8CE6DCA73}" destId="{AFAB20BC-349E-4B6E-84FA-82EAEB09BDF5}" srcOrd="0" destOrd="0" presId="urn:microsoft.com/office/officeart/2005/8/layout/radial1"/>
    <dgm:cxn modelId="{9017A47F-7225-498F-82F0-A0EFE778F8A8}" type="presParOf" srcId="{66BD73B0-BF34-43A9-ABF2-EB2090632ED3}" destId="{114AFC32-5986-4C3A-BC01-EE5557D26DB5}"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666F9-5DE0-4C3E-B71C-38CB79D52EA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BBB5AD8A-AC27-4E6E-81D6-4A567DFC3733}">
      <dgm:prSet phldrT="[Text]" phldr="1"/>
      <dgm:spPr>
        <a:noFill/>
        <a:ln>
          <a:noFill/>
        </a:ln>
      </dgm:spPr>
      <dgm:t>
        <a:bodyPr/>
        <a:lstStyle/>
        <a:p>
          <a:endParaRPr lang="en-CA"/>
        </a:p>
      </dgm:t>
    </dgm:pt>
    <dgm:pt modelId="{34DE08D2-F528-4F15-AAF1-847FF6130BAF}" type="parTrans" cxnId="{D97E8FC7-6FCF-451C-ADD9-8FD6673C9F57}">
      <dgm:prSet/>
      <dgm:spPr/>
      <dgm:t>
        <a:bodyPr/>
        <a:lstStyle/>
        <a:p>
          <a:endParaRPr lang="en-CA"/>
        </a:p>
      </dgm:t>
    </dgm:pt>
    <dgm:pt modelId="{DAE51FC3-6988-4880-B335-AC0D844CB475}" type="sibTrans" cxnId="{D97E8FC7-6FCF-451C-ADD9-8FD6673C9F57}">
      <dgm:prSet/>
      <dgm:spPr/>
      <dgm:t>
        <a:bodyPr/>
        <a:lstStyle/>
        <a:p>
          <a:endParaRPr lang="en-CA"/>
        </a:p>
      </dgm:t>
    </dgm:pt>
    <dgm:pt modelId="{41CD39AB-9800-4CCF-B84E-9C62E1936DE5}">
      <dgm:prSet phldrT="[Text]" phldr="1"/>
      <dgm:spPr>
        <a:noFill/>
      </dgm:spPr>
      <dgm:t>
        <a:bodyPr/>
        <a:lstStyle/>
        <a:p>
          <a:endParaRPr lang="en-CA" dirty="0"/>
        </a:p>
      </dgm:t>
    </dgm:pt>
    <dgm:pt modelId="{AFF0EC76-7340-4E1B-BE6F-9045EF5FD533}" type="parTrans" cxnId="{0F38AD3A-51D1-49FE-9090-7E76E6F5C973}">
      <dgm:prSet/>
      <dgm:spPr/>
      <dgm:t>
        <a:bodyPr/>
        <a:lstStyle/>
        <a:p>
          <a:endParaRPr lang="en-CA"/>
        </a:p>
      </dgm:t>
    </dgm:pt>
    <dgm:pt modelId="{C376CB9A-2BA8-472A-9889-871B56CD199A}" type="sibTrans" cxnId="{0F38AD3A-51D1-49FE-9090-7E76E6F5C973}">
      <dgm:prSet/>
      <dgm:spPr/>
      <dgm:t>
        <a:bodyPr/>
        <a:lstStyle/>
        <a:p>
          <a:endParaRPr lang="en-CA"/>
        </a:p>
      </dgm:t>
    </dgm:pt>
    <dgm:pt modelId="{A41E6BDF-2FB2-42D2-B2EA-5CAF7043BCF8}">
      <dgm:prSet phldrT="[Text]" phldr="1"/>
      <dgm:spPr>
        <a:noFill/>
      </dgm:spPr>
      <dgm:t>
        <a:bodyPr/>
        <a:lstStyle/>
        <a:p>
          <a:endParaRPr lang="en-CA" dirty="0"/>
        </a:p>
      </dgm:t>
    </dgm:pt>
    <dgm:pt modelId="{3BA09EC4-7162-4AD5-A344-7CF149183680}" type="parTrans" cxnId="{9517EB9D-99E2-4979-BF3A-463FA3312B36}">
      <dgm:prSet/>
      <dgm:spPr/>
      <dgm:t>
        <a:bodyPr/>
        <a:lstStyle/>
        <a:p>
          <a:endParaRPr lang="en-CA"/>
        </a:p>
      </dgm:t>
    </dgm:pt>
    <dgm:pt modelId="{4894F951-D023-4A1C-A457-52AF2925A584}" type="sibTrans" cxnId="{9517EB9D-99E2-4979-BF3A-463FA3312B36}">
      <dgm:prSet/>
      <dgm:spPr/>
      <dgm:t>
        <a:bodyPr/>
        <a:lstStyle/>
        <a:p>
          <a:endParaRPr lang="en-CA"/>
        </a:p>
      </dgm:t>
    </dgm:pt>
    <dgm:pt modelId="{15D6FDBF-76E3-44AD-9D3F-58C8D2CB3159}">
      <dgm:prSet phldrT="[Text]" phldr="1"/>
      <dgm:spPr>
        <a:noFill/>
      </dgm:spPr>
      <dgm:t>
        <a:bodyPr/>
        <a:lstStyle/>
        <a:p>
          <a:endParaRPr lang="en-CA" dirty="0"/>
        </a:p>
      </dgm:t>
    </dgm:pt>
    <dgm:pt modelId="{CA61D0AC-D84B-4C92-B7DC-C6C51F5AF5A4}" type="parTrans" cxnId="{4D781B52-57B2-4CFC-A7A0-2F4073C3A14F}">
      <dgm:prSet/>
      <dgm:spPr/>
      <dgm:t>
        <a:bodyPr/>
        <a:lstStyle/>
        <a:p>
          <a:endParaRPr lang="en-CA"/>
        </a:p>
      </dgm:t>
    </dgm:pt>
    <dgm:pt modelId="{4FA81063-3989-4704-B18D-15F88757D1F7}" type="sibTrans" cxnId="{4D781B52-57B2-4CFC-A7A0-2F4073C3A14F}">
      <dgm:prSet/>
      <dgm:spPr/>
      <dgm:t>
        <a:bodyPr/>
        <a:lstStyle/>
        <a:p>
          <a:endParaRPr lang="en-CA"/>
        </a:p>
      </dgm:t>
    </dgm:pt>
    <dgm:pt modelId="{0ECC0681-0B17-43AB-84C7-748AF51F48FB}">
      <dgm:prSet phldrT="[Text]"/>
      <dgm:spPr>
        <a:noFill/>
      </dgm:spPr>
      <dgm:t>
        <a:bodyPr/>
        <a:lstStyle/>
        <a:p>
          <a:r>
            <a:rPr lang="en-CA" dirty="0"/>
            <a:t> </a:t>
          </a:r>
        </a:p>
      </dgm:t>
    </dgm:pt>
    <dgm:pt modelId="{932E06E0-5FE2-4909-A1F9-F2A70A4E2E60}" type="parTrans" cxnId="{D7CDFE1C-8693-4DE2-92E3-8E8D9267A965}">
      <dgm:prSet/>
      <dgm:spPr/>
      <dgm:t>
        <a:bodyPr/>
        <a:lstStyle/>
        <a:p>
          <a:endParaRPr lang="en-CA"/>
        </a:p>
      </dgm:t>
    </dgm:pt>
    <dgm:pt modelId="{0488482B-368E-4754-B18F-2A012EBB44A8}" type="sibTrans" cxnId="{D7CDFE1C-8693-4DE2-92E3-8E8D9267A965}">
      <dgm:prSet/>
      <dgm:spPr/>
      <dgm:t>
        <a:bodyPr/>
        <a:lstStyle/>
        <a:p>
          <a:endParaRPr lang="en-CA"/>
        </a:p>
      </dgm:t>
    </dgm:pt>
    <dgm:pt modelId="{B6A59AAF-4DDF-46C8-B86B-77C22DEDC544}">
      <dgm:prSet phldrT="[Text]"/>
      <dgm:spPr>
        <a:noFill/>
      </dgm:spPr>
      <dgm:t>
        <a:bodyPr/>
        <a:lstStyle/>
        <a:p>
          <a:r>
            <a:rPr lang="en-CA" dirty="0"/>
            <a:t> </a:t>
          </a:r>
        </a:p>
      </dgm:t>
    </dgm:pt>
    <dgm:pt modelId="{6D1FC524-F657-4049-935F-150A8A116E2A}" type="parTrans" cxnId="{28EBB072-3BD6-4D90-BF23-5A7EA79EF324}">
      <dgm:prSet/>
      <dgm:spPr/>
      <dgm:t>
        <a:bodyPr/>
        <a:lstStyle/>
        <a:p>
          <a:endParaRPr lang="en-CA"/>
        </a:p>
      </dgm:t>
    </dgm:pt>
    <dgm:pt modelId="{0B95BC47-4DA5-4236-AECF-AA9214602905}" type="sibTrans" cxnId="{28EBB072-3BD6-4D90-BF23-5A7EA79EF324}">
      <dgm:prSet/>
      <dgm:spPr/>
      <dgm:t>
        <a:bodyPr/>
        <a:lstStyle/>
        <a:p>
          <a:endParaRPr lang="en-CA"/>
        </a:p>
      </dgm:t>
    </dgm:pt>
    <dgm:pt modelId="{E73627C8-2774-4EE3-A26D-0BC4CDE6E294}">
      <dgm:prSet phldrT="[Text]"/>
      <dgm:spPr>
        <a:noFill/>
      </dgm:spPr>
      <dgm:t>
        <a:bodyPr/>
        <a:lstStyle/>
        <a:p>
          <a:r>
            <a:rPr lang="en-CA" dirty="0"/>
            <a:t> </a:t>
          </a:r>
        </a:p>
      </dgm:t>
    </dgm:pt>
    <dgm:pt modelId="{025238DB-42DF-4322-BD45-C50827354D49}" type="parTrans" cxnId="{F66B2A4E-7157-4F57-A068-2D8703BE2BF7}">
      <dgm:prSet/>
      <dgm:spPr/>
      <dgm:t>
        <a:bodyPr/>
        <a:lstStyle/>
        <a:p>
          <a:endParaRPr lang="en-CA"/>
        </a:p>
      </dgm:t>
    </dgm:pt>
    <dgm:pt modelId="{B654C250-9994-4925-AF7D-7C1C34B8CD7C}" type="sibTrans" cxnId="{F66B2A4E-7157-4F57-A068-2D8703BE2BF7}">
      <dgm:prSet/>
      <dgm:spPr/>
      <dgm:t>
        <a:bodyPr/>
        <a:lstStyle/>
        <a:p>
          <a:endParaRPr lang="en-CA"/>
        </a:p>
      </dgm:t>
    </dgm:pt>
    <dgm:pt modelId="{DF4192E2-76B2-48DE-BDFC-2926F719827D}">
      <dgm:prSet phldrT="[Text]"/>
      <dgm:spPr>
        <a:noFill/>
      </dgm:spPr>
      <dgm:t>
        <a:bodyPr/>
        <a:lstStyle/>
        <a:p>
          <a:r>
            <a:rPr lang="en-CA" dirty="0"/>
            <a:t> </a:t>
          </a:r>
        </a:p>
      </dgm:t>
    </dgm:pt>
    <dgm:pt modelId="{4E5C4339-5670-473F-8BB4-D0EBC041C1BA}" type="parTrans" cxnId="{0445D65E-7A87-4063-882F-E085D1CF220D}">
      <dgm:prSet/>
      <dgm:spPr/>
      <dgm:t>
        <a:bodyPr/>
        <a:lstStyle/>
        <a:p>
          <a:endParaRPr lang="en-CA"/>
        </a:p>
      </dgm:t>
    </dgm:pt>
    <dgm:pt modelId="{B0F469D3-EFC8-4038-A79A-13C9351217C6}" type="sibTrans" cxnId="{0445D65E-7A87-4063-882F-E085D1CF220D}">
      <dgm:prSet/>
      <dgm:spPr/>
      <dgm:t>
        <a:bodyPr/>
        <a:lstStyle/>
        <a:p>
          <a:endParaRPr lang="en-CA"/>
        </a:p>
      </dgm:t>
    </dgm:pt>
    <dgm:pt modelId="{81EC70AE-A952-4ED4-A7CF-DAAB9D0A6B45}">
      <dgm:prSet phldrT="[Text]"/>
      <dgm:spPr>
        <a:noFill/>
      </dgm:spPr>
      <dgm:t>
        <a:bodyPr/>
        <a:lstStyle/>
        <a:p>
          <a:r>
            <a:rPr lang="en-CA" dirty="0"/>
            <a:t> </a:t>
          </a:r>
        </a:p>
      </dgm:t>
    </dgm:pt>
    <dgm:pt modelId="{C12EEE17-5866-43CF-B1B9-CCC92AA9E22D}" type="parTrans" cxnId="{9BE498D9-FB64-4A6C-941F-C413B449CC10}">
      <dgm:prSet/>
      <dgm:spPr/>
      <dgm:t>
        <a:bodyPr/>
        <a:lstStyle/>
        <a:p>
          <a:endParaRPr lang="en-CA"/>
        </a:p>
      </dgm:t>
    </dgm:pt>
    <dgm:pt modelId="{B1037E6F-AB14-4FBE-B1B7-0446A5E7980B}" type="sibTrans" cxnId="{9BE498D9-FB64-4A6C-941F-C413B449CC10}">
      <dgm:prSet/>
      <dgm:spPr/>
      <dgm:t>
        <a:bodyPr/>
        <a:lstStyle/>
        <a:p>
          <a:endParaRPr lang="en-CA"/>
        </a:p>
      </dgm:t>
    </dgm:pt>
    <dgm:pt modelId="{0D102661-FD9A-48F5-8FB0-BF38385A9065}">
      <dgm:prSet phldrT="[Text]"/>
      <dgm:spPr>
        <a:noFill/>
      </dgm:spPr>
      <dgm:t>
        <a:bodyPr/>
        <a:lstStyle/>
        <a:p>
          <a:r>
            <a:rPr lang="en-CA" dirty="0"/>
            <a:t> </a:t>
          </a:r>
        </a:p>
      </dgm:t>
    </dgm:pt>
    <dgm:pt modelId="{BAD46FE9-D382-4A2E-831C-E11D4CBDB708}" type="parTrans" cxnId="{98B03359-EBE6-4927-B71F-11EEFE48847D}">
      <dgm:prSet/>
      <dgm:spPr/>
      <dgm:t>
        <a:bodyPr/>
        <a:lstStyle/>
        <a:p>
          <a:endParaRPr lang="en-CA"/>
        </a:p>
      </dgm:t>
    </dgm:pt>
    <dgm:pt modelId="{2C8705EF-FC91-43A9-8FD5-2D2175BC9A3D}" type="sibTrans" cxnId="{98B03359-EBE6-4927-B71F-11EEFE48847D}">
      <dgm:prSet/>
      <dgm:spPr/>
      <dgm:t>
        <a:bodyPr/>
        <a:lstStyle/>
        <a:p>
          <a:endParaRPr lang="en-CA"/>
        </a:p>
      </dgm:t>
    </dgm:pt>
    <dgm:pt modelId="{5E816605-1D21-43C4-9ED7-1B08CEAA2D3E}" type="pres">
      <dgm:prSet presAssocID="{4DF666F9-5DE0-4C3E-B71C-38CB79D52EA0}" presName="cycle" presStyleCnt="0">
        <dgm:presLayoutVars>
          <dgm:chMax val="1"/>
          <dgm:dir/>
          <dgm:animLvl val="ctr"/>
          <dgm:resizeHandles val="exact"/>
        </dgm:presLayoutVars>
      </dgm:prSet>
      <dgm:spPr/>
    </dgm:pt>
    <dgm:pt modelId="{86ABEB7F-9894-4106-9380-1EF1896C9D9A}" type="pres">
      <dgm:prSet presAssocID="{BBB5AD8A-AC27-4E6E-81D6-4A567DFC3733}" presName="centerShape" presStyleLbl="node0" presStyleIdx="0" presStyleCnt="1"/>
      <dgm:spPr/>
    </dgm:pt>
    <dgm:pt modelId="{29978A1C-078F-4E31-9225-EDE6EEB73B6E}" type="pres">
      <dgm:prSet presAssocID="{AFF0EC76-7340-4E1B-BE6F-9045EF5FD533}" presName="Name9" presStyleLbl="parChTrans1D2" presStyleIdx="0" presStyleCnt="9"/>
      <dgm:spPr/>
    </dgm:pt>
    <dgm:pt modelId="{27741868-FE9A-4ECA-8897-9E93E7ADF174}" type="pres">
      <dgm:prSet presAssocID="{AFF0EC76-7340-4E1B-BE6F-9045EF5FD533}" presName="connTx" presStyleLbl="parChTrans1D2" presStyleIdx="0" presStyleCnt="9"/>
      <dgm:spPr/>
    </dgm:pt>
    <dgm:pt modelId="{494B9AC4-B80A-46B5-94DF-4E2E4CBB418B}" type="pres">
      <dgm:prSet presAssocID="{41CD39AB-9800-4CCF-B84E-9C62E1936DE5}" presName="node" presStyleLbl="node1" presStyleIdx="0" presStyleCnt="9">
        <dgm:presLayoutVars>
          <dgm:bulletEnabled val="1"/>
        </dgm:presLayoutVars>
      </dgm:prSet>
      <dgm:spPr/>
    </dgm:pt>
    <dgm:pt modelId="{41D326F9-7C10-4C45-8F7B-47BC7FE62368}" type="pres">
      <dgm:prSet presAssocID="{3BA09EC4-7162-4AD5-A344-7CF149183680}" presName="Name9" presStyleLbl="parChTrans1D2" presStyleIdx="1" presStyleCnt="9"/>
      <dgm:spPr/>
    </dgm:pt>
    <dgm:pt modelId="{7F0253B1-D35E-4A96-98FC-2EBDABE746EB}" type="pres">
      <dgm:prSet presAssocID="{3BA09EC4-7162-4AD5-A344-7CF149183680}" presName="connTx" presStyleLbl="parChTrans1D2" presStyleIdx="1" presStyleCnt="9"/>
      <dgm:spPr/>
    </dgm:pt>
    <dgm:pt modelId="{B376D6DE-3AAF-46F9-AB73-E736D0EC0DAB}" type="pres">
      <dgm:prSet presAssocID="{A41E6BDF-2FB2-42D2-B2EA-5CAF7043BCF8}" presName="node" presStyleLbl="node1" presStyleIdx="1" presStyleCnt="9">
        <dgm:presLayoutVars>
          <dgm:bulletEnabled val="1"/>
        </dgm:presLayoutVars>
      </dgm:prSet>
      <dgm:spPr/>
    </dgm:pt>
    <dgm:pt modelId="{FE5E2138-A194-44BC-8D4A-1904B77F5778}" type="pres">
      <dgm:prSet presAssocID="{CA61D0AC-D84B-4C92-B7DC-C6C51F5AF5A4}" presName="Name9" presStyleLbl="parChTrans1D2" presStyleIdx="2" presStyleCnt="9"/>
      <dgm:spPr/>
    </dgm:pt>
    <dgm:pt modelId="{8E1490F4-7DB4-4E53-8A01-03A68434CB58}" type="pres">
      <dgm:prSet presAssocID="{CA61D0AC-D84B-4C92-B7DC-C6C51F5AF5A4}" presName="connTx" presStyleLbl="parChTrans1D2" presStyleIdx="2" presStyleCnt="9"/>
      <dgm:spPr/>
    </dgm:pt>
    <dgm:pt modelId="{16C02C44-3A13-4227-BAA7-E2157226072C}" type="pres">
      <dgm:prSet presAssocID="{15D6FDBF-76E3-44AD-9D3F-58C8D2CB3159}" presName="node" presStyleLbl="node1" presStyleIdx="2" presStyleCnt="9">
        <dgm:presLayoutVars>
          <dgm:bulletEnabled val="1"/>
        </dgm:presLayoutVars>
      </dgm:prSet>
      <dgm:spPr/>
    </dgm:pt>
    <dgm:pt modelId="{54DA1B5E-D806-4FF2-B35A-E54ED24C8967}" type="pres">
      <dgm:prSet presAssocID="{932E06E0-5FE2-4909-A1F9-F2A70A4E2E60}" presName="Name9" presStyleLbl="parChTrans1D2" presStyleIdx="3" presStyleCnt="9"/>
      <dgm:spPr/>
    </dgm:pt>
    <dgm:pt modelId="{2CA11902-9E78-4553-B3A1-BDD1E4D54D07}" type="pres">
      <dgm:prSet presAssocID="{932E06E0-5FE2-4909-A1F9-F2A70A4E2E60}" presName="connTx" presStyleLbl="parChTrans1D2" presStyleIdx="3" presStyleCnt="9"/>
      <dgm:spPr/>
    </dgm:pt>
    <dgm:pt modelId="{6B9B1D0D-E90F-447F-AB21-B2CB6C172841}" type="pres">
      <dgm:prSet presAssocID="{0ECC0681-0B17-43AB-84C7-748AF51F48FB}" presName="node" presStyleLbl="node1" presStyleIdx="3" presStyleCnt="9">
        <dgm:presLayoutVars>
          <dgm:bulletEnabled val="1"/>
        </dgm:presLayoutVars>
      </dgm:prSet>
      <dgm:spPr/>
    </dgm:pt>
    <dgm:pt modelId="{7D239F98-3AFF-490D-B132-9876DF1DC79F}" type="pres">
      <dgm:prSet presAssocID="{6D1FC524-F657-4049-935F-150A8A116E2A}" presName="Name9" presStyleLbl="parChTrans1D2" presStyleIdx="4" presStyleCnt="9"/>
      <dgm:spPr/>
    </dgm:pt>
    <dgm:pt modelId="{05C72FB7-6C22-42AF-B76A-1FE5F817D584}" type="pres">
      <dgm:prSet presAssocID="{6D1FC524-F657-4049-935F-150A8A116E2A}" presName="connTx" presStyleLbl="parChTrans1D2" presStyleIdx="4" presStyleCnt="9"/>
      <dgm:spPr/>
    </dgm:pt>
    <dgm:pt modelId="{0564B970-F5DE-47F7-A981-398F159BDDB3}" type="pres">
      <dgm:prSet presAssocID="{B6A59AAF-4DDF-46C8-B86B-77C22DEDC544}" presName="node" presStyleLbl="node1" presStyleIdx="4" presStyleCnt="9">
        <dgm:presLayoutVars>
          <dgm:bulletEnabled val="1"/>
        </dgm:presLayoutVars>
      </dgm:prSet>
      <dgm:spPr/>
    </dgm:pt>
    <dgm:pt modelId="{AEA72B9B-7D6C-4171-8E1D-9FF02B04E562}" type="pres">
      <dgm:prSet presAssocID="{025238DB-42DF-4322-BD45-C50827354D49}" presName="Name9" presStyleLbl="parChTrans1D2" presStyleIdx="5" presStyleCnt="9"/>
      <dgm:spPr/>
    </dgm:pt>
    <dgm:pt modelId="{8FBB6115-9DDF-4663-8521-37B7A7ECBAF7}" type="pres">
      <dgm:prSet presAssocID="{025238DB-42DF-4322-BD45-C50827354D49}" presName="connTx" presStyleLbl="parChTrans1D2" presStyleIdx="5" presStyleCnt="9"/>
      <dgm:spPr/>
    </dgm:pt>
    <dgm:pt modelId="{9E7F5C85-C5E8-444E-90D5-30665FCC0247}" type="pres">
      <dgm:prSet presAssocID="{E73627C8-2774-4EE3-A26D-0BC4CDE6E294}" presName="node" presStyleLbl="node1" presStyleIdx="5" presStyleCnt="9">
        <dgm:presLayoutVars>
          <dgm:bulletEnabled val="1"/>
        </dgm:presLayoutVars>
      </dgm:prSet>
      <dgm:spPr/>
    </dgm:pt>
    <dgm:pt modelId="{A32B2444-1BE1-4F90-B139-A0D65A02C447}" type="pres">
      <dgm:prSet presAssocID="{4E5C4339-5670-473F-8BB4-D0EBC041C1BA}" presName="Name9" presStyleLbl="parChTrans1D2" presStyleIdx="6" presStyleCnt="9"/>
      <dgm:spPr/>
    </dgm:pt>
    <dgm:pt modelId="{2536DB7A-3C1D-4D4D-AD59-50D96720C659}" type="pres">
      <dgm:prSet presAssocID="{4E5C4339-5670-473F-8BB4-D0EBC041C1BA}" presName="connTx" presStyleLbl="parChTrans1D2" presStyleIdx="6" presStyleCnt="9"/>
      <dgm:spPr/>
    </dgm:pt>
    <dgm:pt modelId="{46CB8BE2-2D10-4207-A43D-7485FA3C511D}" type="pres">
      <dgm:prSet presAssocID="{DF4192E2-76B2-48DE-BDFC-2926F719827D}" presName="node" presStyleLbl="node1" presStyleIdx="6" presStyleCnt="9">
        <dgm:presLayoutVars>
          <dgm:bulletEnabled val="1"/>
        </dgm:presLayoutVars>
      </dgm:prSet>
      <dgm:spPr/>
    </dgm:pt>
    <dgm:pt modelId="{9FD15311-646E-4F86-B084-FF1BBF6007C2}" type="pres">
      <dgm:prSet presAssocID="{C12EEE17-5866-43CF-B1B9-CCC92AA9E22D}" presName="Name9" presStyleLbl="parChTrans1D2" presStyleIdx="7" presStyleCnt="9"/>
      <dgm:spPr/>
    </dgm:pt>
    <dgm:pt modelId="{373A2FED-C401-4A94-9BF7-E44A43DDCB50}" type="pres">
      <dgm:prSet presAssocID="{C12EEE17-5866-43CF-B1B9-CCC92AA9E22D}" presName="connTx" presStyleLbl="parChTrans1D2" presStyleIdx="7" presStyleCnt="9"/>
      <dgm:spPr/>
    </dgm:pt>
    <dgm:pt modelId="{2C6DD85C-974B-4341-BFE3-57355E59D5DC}" type="pres">
      <dgm:prSet presAssocID="{81EC70AE-A952-4ED4-A7CF-DAAB9D0A6B45}" presName="node" presStyleLbl="node1" presStyleIdx="7" presStyleCnt="9">
        <dgm:presLayoutVars>
          <dgm:bulletEnabled val="1"/>
        </dgm:presLayoutVars>
      </dgm:prSet>
      <dgm:spPr/>
    </dgm:pt>
    <dgm:pt modelId="{AAAE73CD-20D6-4980-8004-DD95E7A8AA92}" type="pres">
      <dgm:prSet presAssocID="{BAD46FE9-D382-4A2E-831C-E11D4CBDB708}" presName="Name9" presStyleLbl="parChTrans1D2" presStyleIdx="8" presStyleCnt="9"/>
      <dgm:spPr/>
    </dgm:pt>
    <dgm:pt modelId="{664CFB84-2442-43E5-9264-3E992B01C71E}" type="pres">
      <dgm:prSet presAssocID="{BAD46FE9-D382-4A2E-831C-E11D4CBDB708}" presName="connTx" presStyleLbl="parChTrans1D2" presStyleIdx="8" presStyleCnt="9"/>
      <dgm:spPr/>
    </dgm:pt>
    <dgm:pt modelId="{FD60BD21-ECA2-4C56-B3CF-1012087299B6}" type="pres">
      <dgm:prSet presAssocID="{0D102661-FD9A-48F5-8FB0-BF38385A9065}" presName="node" presStyleLbl="node1" presStyleIdx="8" presStyleCnt="9">
        <dgm:presLayoutVars>
          <dgm:bulletEnabled val="1"/>
        </dgm:presLayoutVars>
      </dgm:prSet>
      <dgm:spPr/>
    </dgm:pt>
  </dgm:ptLst>
  <dgm:cxnLst>
    <dgm:cxn modelId="{30EF4205-B0E3-4707-B741-38D1F7520111}" type="presOf" srcId="{E73627C8-2774-4EE3-A26D-0BC4CDE6E294}" destId="{9E7F5C85-C5E8-444E-90D5-30665FCC0247}" srcOrd="0" destOrd="0" presId="urn:microsoft.com/office/officeart/2005/8/layout/radial1"/>
    <dgm:cxn modelId="{BAEDBB10-1433-433A-80CD-04B75C8D45A6}" type="presOf" srcId="{CA61D0AC-D84B-4C92-B7DC-C6C51F5AF5A4}" destId="{8E1490F4-7DB4-4E53-8A01-03A68434CB58}" srcOrd="1" destOrd="0" presId="urn:microsoft.com/office/officeart/2005/8/layout/radial1"/>
    <dgm:cxn modelId="{0E613111-CC0F-4443-AE64-6B353779634C}" type="presOf" srcId="{81EC70AE-A952-4ED4-A7CF-DAAB9D0A6B45}" destId="{2C6DD85C-974B-4341-BFE3-57355E59D5DC}" srcOrd="0" destOrd="0" presId="urn:microsoft.com/office/officeart/2005/8/layout/radial1"/>
    <dgm:cxn modelId="{D7CDFE1C-8693-4DE2-92E3-8E8D9267A965}" srcId="{BBB5AD8A-AC27-4E6E-81D6-4A567DFC3733}" destId="{0ECC0681-0B17-43AB-84C7-748AF51F48FB}" srcOrd="3" destOrd="0" parTransId="{932E06E0-5FE2-4909-A1F9-F2A70A4E2E60}" sibTransId="{0488482B-368E-4754-B18F-2A012EBB44A8}"/>
    <dgm:cxn modelId="{6C47B51E-D441-4AC3-B9FD-44A6C0718194}" type="presOf" srcId="{AFF0EC76-7340-4E1B-BE6F-9045EF5FD533}" destId="{29978A1C-078F-4E31-9225-EDE6EEB73B6E}" srcOrd="0" destOrd="0" presId="urn:microsoft.com/office/officeart/2005/8/layout/radial1"/>
    <dgm:cxn modelId="{3B3E9F23-1FF6-4674-98DD-436F1BB9EF1F}" type="presOf" srcId="{932E06E0-5FE2-4909-A1F9-F2A70A4E2E60}" destId="{54DA1B5E-D806-4FF2-B35A-E54ED24C8967}" srcOrd="0" destOrd="0" presId="urn:microsoft.com/office/officeart/2005/8/layout/radial1"/>
    <dgm:cxn modelId="{65E30A35-1107-4787-B6DB-91DA3E17B7BD}" type="presOf" srcId="{4DF666F9-5DE0-4C3E-B71C-38CB79D52EA0}" destId="{5E816605-1D21-43C4-9ED7-1B08CEAA2D3E}" srcOrd="0" destOrd="0" presId="urn:microsoft.com/office/officeart/2005/8/layout/radial1"/>
    <dgm:cxn modelId="{0F38AD3A-51D1-49FE-9090-7E76E6F5C973}" srcId="{BBB5AD8A-AC27-4E6E-81D6-4A567DFC3733}" destId="{41CD39AB-9800-4CCF-B84E-9C62E1936DE5}" srcOrd="0" destOrd="0" parTransId="{AFF0EC76-7340-4E1B-BE6F-9045EF5FD533}" sibTransId="{C376CB9A-2BA8-472A-9889-871B56CD199A}"/>
    <dgm:cxn modelId="{174C723E-764C-4A18-84A9-BB5593D91092}" type="presOf" srcId="{B6A59AAF-4DDF-46C8-B86B-77C22DEDC544}" destId="{0564B970-F5DE-47F7-A981-398F159BDDB3}" srcOrd="0" destOrd="0" presId="urn:microsoft.com/office/officeart/2005/8/layout/radial1"/>
    <dgm:cxn modelId="{F66B2A4E-7157-4F57-A068-2D8703BE2BF7}" srcId="{BBB5AD8A-AC27-4E6E-81D6-4A567DFC3733}" destId="{E73627C8-2774-4EE3-A26D-0BC4CDE6E294}" srcOrd="5" destOrd="0" parTransId="{025238DB-42DF-4322-BD45-C50827354D49}" sibTransId="{B654C250-9994-4925-AF7D-7C1C34B8CD7C}"/>
    <dgm:cxn modelId="{A0FBE34F-FA2E-456E-9D92-A85CAE6FF50E}" type="presOf" srcId="{6D1FC524-F657-4049-935F-150A8A116E2A}" destId="{05C72FB7-6C22-42AF-B76A-1FE5F817D584}" srcOrd="1" destOrd="0" presId="urn:microsoft.com/office/officeart/2005/8/layout/radial1"/>
    <dgm:cxn modelId="{4D781B52-57B2-4CFC-A7A0-2F4073C3A14F}" srcId="{BBB5AD8A-AC27-4E6E-81D6-4A567DFC3733}" destId="{15D6FDBF-76E3-44AD-9D3F-58C8D2CB3159}" srcOrd="2" destOrd="0" parTransId="{CA61D0AC-D84B-4C92-B7DC-C6C51F5AF5A4}" sibTransId="{4FA81063-3989-4704-B18D-15F88757D1F7}"/>
    <dgm:cxn modelId="{98B03359-EBE6-4927-B71F-11EEFE48847D}" srcId="{BBB5AD8A-AC27-4E6E-81D6-4A567DFC3733}" destId="{0D102661-FD9A-48F5-8FB0-BF38385A9065}" srcOrd="8" destOrd="0" parTransId="{BAD46FE9-D382-4A2E-831C-E11D4CBDB708}" sibTransId="{2C8705EF-FC91-43A9-8FD5-2D2175BC9A3D}"/>
    <dgm:cxn modelId="{0445D65E-7A87-4063-882F-E085D1CF220D}" srcId="{BBB5AD8A-AC27-4E6E-81D6-4A567DFC3733}" destId="{DF4192E2-76B2-48DE-BDFC-2926F719827D}" srcOrd="6" destOrd="0" parTransId="{4E5C4339-5670-473F-8BB4-D0EBC041C1BA}" sibTransId="{B0F469D3-EFC8-4038-A79A-13C9351217C6}"/>
    <dgm:cxn modelId="{3EDC8760-9E23-4E69-A2A2-137272AA74C7}" type="presOf" srcId="{CA61D0AC-D84B-4C92-B7DC-C6C51F5AF5A4}" destId="{FE5E2138-A194-44BC-8D4A-1904B77F5778}" srcOrd="0" destOrd="0" presId="urn:microsoft.com/office/officeart/2005/8/layout/radial1"/>
    <dgm:cxn modelId="{16BB6364-E9B8-43EC-859B-E6998164A8AE}" type="presOf" srcId="{0ECC0681-0B17-43AB-84C7-748AF51F48FB}" destId="{6B9B1D0D-E90F-447F-AB21-B2CB6C172841}" srcOrd="0" destOrd="0" presId="urn:microsoft.com/office/officeart/2005/8/layout/radial1"/>
    <dgm:cxn modelId="{93512A67-DBA5-4CD9-A09D-6A81F9F45957}" type="presOf" srcId="{3BA09EC4-7162-4AD5-A344-7CF149183680}" destId="{41D326F9-7C10-4C45-8F7B-47BC7FE62368}" srcOrd="0" destOrd="0" presId="urn:microsoft.com/office/officeart/2005/8/layout/radial1"/>
    <dgm:cxn modelId="{1745246E-F82F-47F3-B06D-4A9B55561131}" type="presOf" srcId="{C12EEE17-5866-43CF-B1B9-CCC92AA9E22D}" destId="{373A2FED-C401-4A94-9BF7-E44A43DDCB50}" srcOrd="1" destOrd="0" presId="urn:microsoft.com/office/officeart/2005/8/layout/radial1"/>
    <dgm:cxn modelId="{0F5B536F-B0C7-48AD-B7B9-7292CE26DF27}" type="presOf" srcId="{AFF0EC76-7340-4E1B-BE6F-9045EF5FD533}" destId="{27741868-FE9A-4ECA-8897-9E93E7ADF174}" srcOrd="1" destOrd="0" presId="urn:microsoft.com/office/officeart/2005/8/layout/radial1"/>
    <dgm:cxn modelId="{28EBB072-3BD6-4D90-BF23-5A7EA79EF324}" srcId="{BBB5AD8A-AC27-4E6E-81D6-4A567DFC3733}" destId="{B6A59AAF-4DDF-46C8-B86B-77C22DEDC544}" srcOrd="4" destOrd="0" parTransId="{6D1FC524-F657-4049-935F-150A8A116E2A}" sibTransId="{0B95BC47-4DA5-4236-AECF-AA9214602905}"/>
    <dgm:cxn modelId="{D9E38E75-1CB0-4C04-AA5A-6A08F16C7323}" type="presOf" srcId="{4E5C4339-5670-473F-8BB4-D0EBC041C1BA}" destId="{A32B2444-1BE1-4F90-B139-A0D65A02C447}" srcOrd="0" destOrd="0" presId="urn:microsoft.com/office/officeart/2005/8/layout/radial1"/>
    <dgm:cxn modelId="{D8112F77-8124-4AA1-AF80-4B2063840B08}" type="presOf" srcId="{025238DB-42DF-4322-BD45-C50827354D49}" destId="{8FBB6115-9DDF-4663-8521-37B7A7ECBAF7}" srcOrd="1" destOrd="0" presId="urn:microsoft.com/office/officeart/2005/8/layout/radial1"/>
    <dgm:cxn modelId="{19655079-D528-4523-A3C1-6F6772584A86}" type="presOf" srcId="{15D6FDBF-76E3-44AD-9D3F-58C8D2CB3159}" destId="{16C02C44-3A13-4227-BAA7-E2157226072C}" srcOrd="0" destOrd="0" presId="urn:microsoft.com/office/officeart/2005/8/layout/radial1"/>
    <dgm:cxn modelId="{9517EB9D-99E2-4979-BF3A-463FA3312B36}" srcId="{BBB5AD8A-AC27-4E6E-81D6-4A567DFC3733}" destId="{A41E6BDF-2FB2-42D2-B2EA-5CAF7043BCF8}" srcOrd="1" destOrd="0" parTransId="{3BA09EC4-7162-4AD5-A344-7CF149183680}" sibTransId="{4894F951-D023-4A1C-A457-52AF2925A584}"/>
    <dgm:cxn modelId="{29F578A5-11B9-48CB-938C-D160E69E242C}" type="presOf" srcId="{BAD46FE9-D382-4A2E-831C-E11D4CBDB708}" destId="{AAAE73CD-20D6-4980-8004-DD95E7A8AA92}" srcOrd="0" destOrd="0" presId="urn:microsoft.com/office/officeart/2005/8/layout/radial1"/>
    <dgm:cxn modelId="{CDB6F3A6-7BCD-4282-8AD5-065624BE208D}" type="presOf" srcId="{3BA09EC4-7162-4AD5-A344-7CF149183680}" destId="{7F0253B1-D35E-4A96-98FC-2EBDABE746EB}" srcOrd="1" destOrd="0" presId="urn:microsoft.com/office/officeart/2005/8/layout/radial1"/>
    <dgm:cxn modelId="{683A12A7-8171-4A9C-A19C-7EC758548A9E}" type="presOf" srcId="{DF4192E2-76B2-48DE-BDFC-2926F719827D}" destId="{46CB8BE2-2D10-4207-A43D-7485FA3C511D}" srcOrd="0" destOrd="0" presId="urn:microsoft.com/office/officeart/2005/8/layout/radial1"/>
    <dgm:cxn modelId="{20C801AA-9FE9-4FAC-9625-67675D10156D}" type="presOf" srcId="{025238DB-42DF-4322-BD45-C50827354D49}" destId="{AEA72B9B-7D6C-4171-8E1D-9FF02B04E562}" srcOrd="0" destOrd="0" presId="urn:microsoft.com/office/officeart/2005/8/layout/radial1"/>
    <dgm:cxn modelId="{CB0E20AF-6649-466E-AEB8-4BCCBCDC1988}" type="presOf" srcId="{0D102661-FD9A-48F5-8FB0-BF38385A9065}" destId="{FD60BD21-ECA2-4C56-B3CF-1012087299B6}" srcOrd="0" destOrd="0" presId="urn:microsoft.com/office/officeart/2005/8/layout/radial1"/>
    <dgm:cxn modelId="{28D6C1B3-7623-41FA-BC20-C98FB9E1C569}" type="presOf" srcId="{4E5C4339-5670-473F-8BB4-D0EBC041C1BA}" destId="{2536DB7A-3C1D-4D4D-AD59-50D96720C659}" srcOrd="1" destOrd="0" presId="urn:microsoft.com/office/officeart/2005/8/layout/radial1"/>
    <dgm:cxn modelId="{D97E8FC7-6FCF-451C-ADD9-8FD6673C9F57}" srcId="{4DF666F9-5DE0-4C3E-B71C-38CB79D52EA0}" destId="{BBB5AD8A-AC27-4E6E-81D6-4A567DFC3733}" srcOrd="0" destOrd="0" parTransId="{34DE08D2-F528-4F15-AAF1-847FF6130BAF}" sibTransId="{DAE51FC3-6988-4880-B335-AC0D844CB475}"/>
    <dgm:cxn modelId="{02E8DBC8-B9B3-4136-BA50-5163450166CD}" type="presOf" srcId="{C12EEE17-5866-43CF-B1B9-CCC92AA9E22D}" destId="{9FD15311-646E-4F86-B084-FF1BBF6007C2}" srcOrd="0" destOrd="0" presId="urn:microsoft.com/office/officeart/2005/8/layout/radial1"/>
    <dgm:cxn modelId="{08F09ECF-E476-4F37-98E5-23C911C1EE0E}" type="presOf" srcId="{932E06E0-5FE2-4909-A1F9-F2A70A4E2E60}" destId="{2CA11902-9E78-4553-B3A1-BDD1E4D54D07}" srcOrd="1" destOrd="0" presId="urn:microsoft.com/office/officeart/2005/8/layout/radial1"/>
    <dgm:cxn modelId="{9BE498D9-FB64-4A6C-941F-C413B449CC10}" srcId="{BBB5AD8A-AC27-4E6E-81D6-4A567DFC3733}" destId="{81EC70AE-A952-4ED4-A7CF-DAAB9D0A6B45}" srcOrd="7" destOrd="0" parTransId="{C12EEE17-5866-43CF-B1B9-CCC92AA9E22D}" sibTransId="{B1037E6F-AB14-4FBE-B1B7-0446A5E7980B}"/>
    <dgm:cxn modelId="{76545FE4-4F0B-4FE1-AE43-462906649348}" type="presOf" srcId="{6D1FC524-F657-4049-935F-150A8A116E2A}" destId="{7D239F98-3AFF-490D-B132-9876DF1DC79F}" srcOrd="0" destOrd="0" presId="urn:microsoft.com/office/officeart/2005/8/layout/radial1"/>
    <dgm:cxn modelId="{01AC05EA-3C24-4F12-8096-0CDDBBAA01C0}" type="presOf" srcId="{A41E6BDF-2FB2-42D2-B2EA-5CAF7043BCF8}" destId="{B376D6DE-3AAF-46F9-AB73-E736D0EC0DAB}" srcOrd="0" destOrd="0" presId="urn:microsoft.com/office/officeart/2005/8/layout/radial1"/>
    <dgm:cxn modelId="{334543ED-6456-4850-899C-93D83A8C1FF0}" type="presOf" srcId="{BBB5AD8A-AC27-4E6E-81D6-4A567DFC3733}" destId="{86ABEB7F-9894-4106-9380-1EF1896C9D9A}" srcOrd="0" destOrd="0" presId="urn:microsoft.com/office/officeart/2005/8/layout/radial1"/>
    <dgm:cxn modelId="{0C7B1CF3-DE7E-4F05-B141-EE25B4D6702B}" type="presOf" srcId="{41CD39AB-9800-4CCF-B84E-9C62E1936DE5}" destId="{494B9AC4-B80A-46B5-94DF-4E2E4CBB418B}" srcOrd="0" destOrd="0" presId="urn:microsoft.com/office/officeart/2005/8/layout/radial1"/>
    <dgm:cxn modelId="{0C81B4F8-46D7-4B01-88C7-8D7DF188684D}" type="presOf" srcId="{BAD46FE9-D382-4A2E-831C-E11D4CBDB708}" destId="{664CFB84-2442-43E5-9264-3E992B01C71E}" srcOrd="1" destOrd="0" presId="urn:microsoft.com/office/officeart/2005/8/layout/radial1"/>
    <dgm:cxn modelId="{9A268BDE-8150-4805-B6C8-EA6C97F83CB5}" type="presParOf" srcId="{5E816605-1D21-43C4-9ED7-1B08CEAA2D3E}" destId="{86ABEB7F-9894-4106-9380-1EF1896C9D9A}" srcOrd="0" destOrd="0" presId="urn:microsoft.com/office/officeart/2005/8/layout/radial1"/>
    <dgm:cxn modelId="{819DD16E-B5B1-4431-9E34-6A0A9E40777E}" type="presParOf" srcId="{5E816605-1D21-43C4-9ED7-1B08CEAA2D3E}" destId="{29978A1C-078F-4E31-9225-EDE6EEB73B6E}" srcOrd="1" destOrd="0" presId="urn:microsoft.com/office/officeart/2005/8/layout/radial1"/>
    <dgm:cxn modelId="{1C93B60B-D286-434F-ADBA-720B79FA1E8B}" type="presParOf" srcId="{29978A1C-078F-4E31-9225-EDE6EEB73B6E}" destId="{27741868-FE9A-4ECA-8897-9E93E7ADF174}" srcOrd="0" destOrd="0" presId="urn:microsoft.com/office/officeart/2005/8/layout/radial1"/>
    <dgm:cxn modelId="{CEAD9D17-7EA8-47E8-84CB-A9B62513FC11}" type="presParOf" srcId="{5E816605-1D21-43C4-9ED7-1B08CEAA2D3E}" destId="{494B9AC4-B80A-46B5-94DF-4E2E4CBB418B}" srcOrd="2" destOrd="0" presId="urn:microsoft.com/office/officeart/2005/8/layout/radial1"/>
    <dgm:cxn modelId="{9464DC91-5D53-40AE-9EF4-38AFB0978C99}" type="presParOf" srcId="{5E816605-1D21-43C4-9ED7-1B08CEAA2D3E}" destId="{41D326F9-7C10-4C45-8F7B-47BC7FE62368}" srcOrd="3" destOrd="0" presId="urn:microsoft.com/office/officeart/2005/8/layout/radial1"/>
    <dgm:cxn modelId="{520A7926-37D8-4E5D-9283-9631E7DA4450}" type="presParOf" srcId="{41D326F9-7C10-4C45-8F7B-47BC7FE62368}" destId="{7F0253B1-D35E-4A96-98FC-2EBDABE746EB}" srcOrd="0" destOrd="0" presId="urn:microsoft.com/office/officeart/2005/8/layout/radial1"/>
    <dgm:cxn modelId="{F7E7098C-FCDF-4519-B78C-68D4451E9395}" type="presParOf" srcId="{5E816605-1D21-43C4-9ED7-1B08CEAA2D3E}" destId="{B376D6DE-3AAF-46F9-AB73-E736D0EC0DAB}" srcOrd="4" destOrd="0" presId="urn:microsoft.com/office/officeart/2005/8/layout/radial1"/>
    <dgm:cxn modelId="{A7FB54B1-018F-4D5D-9F47-CAED56211EFA}" type="presParOf" srcId="{5E816605-1D21-43C4-9ED7-1B08CEAA2D3E}" destId="{FE5E2138-A194-44BC-8D4A-1904B77F5778}" srcOrd="5" destOrd="0" presId="urn:microsoft.com/office/officeart/2005/8/layout/radial1"/>
    <dgm:cxn modelId="{621F3F45-F223-451C-A8D1-ECC8753AB1F9}" type="presParOf" srcId="{FE5E2138-A194-44BC-8D4A-1904B77F5778}" destId="{8E1490F4-7DB4-4E53-8A01-03A68434CB58}" srcOrd="0" destOrd="0" presId="urn:microsoft.com/office/officeart/2005/8/layout/radial1"/>
    <dgm:cxn modelId="{C3F3E913-7098-4E4F-B050-9AE0754E97E9}" type="presParOf" srcId="{5E816605-1D21-43C4-9ED7-1B08CEAA2D3E}" destId="{16C02C44-3A13-4227-BAA7-E2157226072C}" srcOrd="6" destOrd="0" presId="urn:microsoft.com/office/officeart/2005/8/layout/radial1"/>
    <dgm:cxn modelId="{EED3742C-D962-4305-889D-DF06C245E3A7}" type="presParOf" srcId="{5E816605-1D21-43C4-9ED7-1B08CEAA2D3E}" destId="{54DA1B5E-D806-4FF2-B35A-E54ED24C8967}" srcOrd="7" destOrd="0" presId="urn:microsoft.com/office/officeart/2005/8/layout/radial1"/>
    <dgm:cxn modelId="{5DC305DC-991F-42CB-81EC-8AD6760E7D2F}" type="presParOf" srcId="{54DA1B5E-D806-4FF2-B35A-E54ED24C8967}" destId="{2CA11902-9E78-4553-B3A1-BDD1E4D54D07}" srcOrd="0" destOrd="0" presId="urn:microsoft.com/office/officeart/2005/8/layout/radial1"/>
    <dgm:cxn modelId="{A7D8AC6B-EE48-444C-8CE4-40426CD936ED}" type="presParOf" srcId="{5E816605-1D21-43C4-9ED7-1B08CEAA2D3E}" destId="{6B9B1D0D-E90F-447F-AB21-B2CB6C172841}" srcOrd="8" destOrd="0" presId="urn:microsoft.com/office/officeart/2005/8/layout/radial1"/>
    <dgm:cxn modelId="{C5D97C15-0833-42DD-AC85-0151F5E8462B}" type="presParOf" srcId="{5E816605-1D21-43C4-9ED7-1B08CEAA2D3E}" destId="{7D239F98-3AFF-490D-B132-9876DF1DC79F}" srcOrd="9" destOrd="0" presId="urn:microsoft.com/office/officeart/2005/8/layout/radial1"/>
    <dgm:cxn modelId="{813C6421-4762-4434-8E30-D236D18AC330}" type="presParOf" srcId="{7D239F98-3AFF-490D-B132-9876DF1DC79F}" destId="{05C72FB7-6C22-42AF-B76A-1FE5F817D584}" srcOrd="0" destOrd="0" presId="urn:microsoft.com/office/officeart/2005/8/layout/radial1"/>
    <dgm:cxn modelId="{CFB62FF2-5477-4689-96E3-C8DB4264DB91}" type="presParOf" srcId="{5E816605-1D21-43C4-9ED7-1B08CEAA2D3E}" destId="{0564B970-F5DE-47F7-A981-398F159BDDB3}" srcOrd="10" destOrd="0" presId="urn:microsoft.com/office/officeart/2005/8/layout/radial1"/>
    <dgm:cxn modelId="{8217024E-228C-4CAF-BD76-1D3C5253B241}" type="presParOf" srcId="{5E816605-1D21-43C4-9ED7-1B08CEAA2D3E}" destId="{AEA72B9B-7D6C-4171-8E1D-9FF02B04E562}" srcOrd="11" destOrd="0" presId="urn:microsoft.com/office/officeart/2005/8/layout/radial1"/>
    <dgm:cxn modelId="{FCF56131-C58C-4299-850D-2DD53C8B8988}" type="presParOf" srcId="{AEA72B9B-7D6C-4171-8E1D-9FF02B04E562}" destId="{8FBB6115-9DDF-4663-8521-37B7A7ECBAF7}" srcOrd="0" destOrd="0" presId="urn:microsoft.com/office/officeart/2005/8/layout/radial1"/>
    <dgm:cxn modelId="{B2991108-684F-414B-8E82-CA04BF7CF934}" type="presParOf" srcId="{5E816605-1D21-43C4-9ED7-1B08CEAA2D3E}" destId="{9E7F5C85-C5E8-444E-90D5-30665FCC0247}" srcOrd="12" destOrd="0" presId="urn:microsoft.com/office/officeart/2005/8/layout/radial1"/>
    <dgm:cxn modelId="{5F22AB4C-07D2-4D94-AAA5-C3B2024F0EC2}" type="presParOf" srcId="{5E816605-1D21-43C4-9ED7-1B08CEAA2D3E}" destId="{A32B2444-1BE1-4F90-B139-A0D65A02C447}" srcOrd="13" destOrd="0" presId="urn:microsoft.com/office/officeart/2005/8/layout/radial1"/>
    <dgm:cxn modelId="{BBCAEE89-A900-46A9-9AB2-5A93B174E05F}" type="presParOf" srcId="{A32B2444-1BE1-4F90-B139-A0D65A02C447}" destId="{2536DB7A-3C1D-4D4D-AD59-50D96720C659}" srcOrd="0" destOrd="0" presId="urn:microsoft.com/office/officeart/2005/8/layout/radial1"/>
    <dgm:cxn modelId="{62452C37-6854-4615-9729-3DE95E3CA231}" type="presParOf" srcId="{5E816605-1D21-43C4-9ED7-1B08CEAA2D3E}" destId="{46CB8BE2-2D10-4207-A43D-7485FA3C511D}" srcOrd="14" destOrd="0" presId="urn:microsoft.com/office/officeart/2005/8/layout/radial1"/>
    <dgm:cxn modelId="{8BCC5E55-38BD-4FEE-AA9C-CE533F73C9D7}" type="presParOf" srcId="{5E816605-1D21-43C4-9ED7-1B08CEAA2D3E}" destId="{9FD15311-646E-4F86-B084-FF1BBF6007C2}" srcOrd="15" destOrd="0" presId="urn:microsoft.com/office/officeart/2005/8/layout/radial1"/>
    <dgm:cxn modelId="{E5FA1F05-B84E-4CC7-9018-4941561C89AC}" type="presParOf" srcId="{9FD15311-646E-4F86-B084-FF1BBF6007C2}" destId="{373A2FED-C401-4A94-9BF7-E44A43DDCB50}" srcOrd="0" destOrd="0" presId="urn:microsoft.com/office/officeart/2005/8/layout/radial1"/>
    <dgm:cxn modelId="{8540E03F-536B-445B-8FB8-DBC1FBE0AACD}" type="presParOf" srcId="{5E816605-1D21-43C4-9ED7-1B08CEAA2D3E}" destId="{2C6DD85C-974B-4341-BFE3-57355E59D5DC}" srcOrd="16" destOrd="0" presId="urn:microsoft.com/office/officeart/2005/8/layout/radial1"/>
    <dgm:cxn modelId="{C690CA50-44D1-4D53-81AA-A7BFA46485BC}" type="presParOf" srcId="{5E816605-1D21-43C4-9ED7-1B08CEAA2D3E}" destId="{AAAE73CD-20D6-4980-8004-DD95E7A8AA92}" srcOrd="17" destOrd="0" presId="urn:microsoft.com/office/officeart/2005/8/layout/radial1"/>
    <dgm:cxn modelId="{D707A9F7-1723-48C6-A03E-948FE8198C0C}" type="presParOf" srcId="{AAAE73CD-20D6-4980-8004-DD95E7A8AA92}" destId="{664CFB84-2442-43E5-9264-3E992B01C71E}" srcOrd="0" destOrd="0" presId="urn:microsoft.com/office/officeart/2005/8/layout/radial1"/>
    <dgm:cxn modelId="{96EE1297-EAFF-4333-9873-FD8D7267BB91}" type="presParOf" srcId="{5E816605-1D21-43C4-9ED7-1B08CEAA2D3E}" destId="{FD60BD21-ECA2-4C56-B3CF-1012087299B6}" srcOrd="1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F7770-ECBA-4B2C-BA32-2F7AF2F203B7}">
      <dsp:nvSpPr>
        <dsp:cNvPr id="0" name=""/>
        <dsp:cNvSpPr/>
      </dsp:nvSpPr>
      <dsp:spPr>
        <a:xfrm>
          <a:off x="1977649" y="1072761"/>
          <a:ext cx="1072911" cy="1072911"/>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Arial" panose="020B0604020202020204" pitchFamily="34" charset="0"/>
              <a:cs typeface="Arial" panose="020B0604020202020204" pitchFamily="34" charset="0"/>
            </a:rPr>
            <a:t>Healthcare</a:t>
          </a:r>
        </a:p>
      </dsp:txBody>
      <dsp:txXfrm>
        <a:off x="2134773" y="1229885"/>
        <a:ext cx="758663" cy="758663"/>
      </dsp:txXfrm>
    </dsp:sp>
    <dsp:sp modelId="{60D399AD-29F9-4CF1-B5DC-24CC03DB4E07}">
      <dsp:nvSpPr>
        <dsp:cNvPr id="0" name=""/>
        <dsp:cNvSpPr/>
      </dsp:nvSpPr>
      <dsp:spPr>
        <a:xfrm rot="16200000">
          <a:off x="2426800" y="96958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981091"/>
        <a:ext cx="8730" cy="8730"/>
      </dsp:txXfrm>
    </dsp:sp>
    <dsp:sp modelId="{F2C69FF7-B911-47A3-9E37-641048964A49}">
      <dsp:nvSpPr>
        <dsp:cNvPr id="0" name=""/>
        <dsp:cNvSpPr/>
      </dsp:nvSpPr>
      <dsp:spPr>
        <a:xfrm>
          <a:off x="2070753" y="11448"/>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141303"/>
        <a:ext cx="626994" cy="626994"/>
      </dsp:txXfrm>
    </dsp:sp>
    <dsp:sp modelId="{0540D800-B9DA-4262-82C2-E150F75F8B90}">
      <dsp:nvSpPr>
        <dsp:cNvPr id="0" name=""/>
        <dsp:cNvSpPr/>
      </dsp:nvSpPr>
      <dsp:spPr>
        <a:xfrm rot="19800000">
          <a:off x="2966993"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292971"/>
        <a:ext cx="8730" cy="8730"/>
      </dsp:txXfrm>
    </dsp:sp>
    <dsp:sp modelId="{7F3BC10D-FC37-4101-809A-3BCA1F7AE00B}">
      <dsp:nvSpPr>
        <dsp:cNvPr id="0" name=""/>
        <dsp:cNvSpPr/>
      </dsp:nvSpPr>
      <dsp:spPr>
        <a:xfrm>
          <a:off x="3070507"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718511"/>
        <a:ext cx="626994" cy="626994"/>
      </dsp:txXfrm>
    </dsp:sp>
    <dsp:sp modelId="{F41710DE-3F36-471B-925B-6238C3DCE212}">
      <dsp:nvSpPr>
        <dsp:cNvPr id="0" name=""/>
        <dsp:cNvSpPr/>
      </dsp:nvSpPr>
      <dsp:spPr>
        <a:xfrm rot="1800000">
          <a:off x="2966993"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916731"/>
        <a:ext cx="8730" cy="8730"/>
      </dsp:txXfrm>
    </dsp:sp>
    <dsp:sp modelId="{4BA031AF-C863-446E-8A69-F8B97DA92140}">
      <dsp:nvSpPr>
        <dsp:cNvPr id="0" name=""/>
        <dsp:cNvSpPr/>
      </dsp:nvSpPr>
      <dsp:spPr>
        <a:xfrm>
          <a:off x="3070507"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1872928"/>
        <a:ext cx="626994" cy="626994"/>
      </dsp:txXfrm>
    </dsp:sp>
    <dsp:sp modelId="{050CB58C-DE5D-485E-B9DC-8685E426EA31}">
      <dsp:nvSpPr>
        <dsp:cNvPr id="0" name=""/>
        <dsp:cNvSpPr/>
      </dsp:nvSpPr>
      <dsp:spPr>
        <a:xfrm rot="5400000">
          <a:off x="2426800" y="221710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2228612"/>
        <a:ext cx="8730" cy="8730"/>
      </dsp:txXfrm>
    </dsp:sp>
    <dsp:sp modelId="{7657C26D-FDCA-4854-B8E9-F07AAE70D262}">
      <dsp:nvSpPr>
        <dsp:cNvPr id="0" name=""/>
        <dsp:cNvSpPr/>
      </dsp:nvSpPr>
      <dsp:spPr>
        <a:xfrm>
          <a:off x="2070753" y="2320281"/>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2450136"/>
        <a:ext cx="626994" cy="626994"/>
      </dsp:txXfrm>
    </dsp:sp>
    <dsp:sp modelId="{B76881AF-015E-4AA0-81B6-17CAA1242629}">
      <dsp:nvSpPr>
        <dsp:cNvPr id="0" name=""/>
        <dsp:cNvSpPr/>
      </dsp:nvSpPr>
      <dsp:spPr>
        <a:xfrm rot="9000000">
          <a:off x="1886608"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916731"/>
        <a:ext cx="8730" cy="8730"/>
      </dsp:txXfrm>
    </dsp:sp>
    <dsp:sp modelId="{F10A3AF2-CF2F-4E4E-825F-6E82BF0EEA34}">
      <dsp:nvSpPr>
        <dsp:cNvPr id="0" name=""/>
        <dsp:cNvSpPr/>
      </dsp:nvSpPr>
      <dsp:spPr>
        <a:xfrm>
          <a:off x="1070999"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1200854" y="1872928"/>
        <a:ext cx="626994" cy="626994"/>
      </dsp:txXfrm>
    </dsp:sp>
    <dsp:sp modelId="{5783BF76-2D48-454A-B43F-26A8CE6DCA73}">
      <dsp:nvSpPr>
        <dsp:cNvPr id="0" name=""/>
        <dsp:cNvSpPr/>
      </dsp:nvSpPr>
      <dsp:spPr>
        <a:xfrm rot="12600000">
          <a:off x="1886608"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292971"/>
        <a:ext cx="8730" cy="8730"/>
      </dsp:txXfrm>
    </dsp:sp>
    <dsp:sp modelId="{114AFC32-5986-4C3A-BC01-EE5557D26DB5}">
      <dsp:nvSpPr>
        <dsp:cNvPr id="0" name=""/>
        <dsp:cNvSpPr/>
      </dsp:nvSpPr>
      <dsp:spPr>
        <a:xfrm>
          <a:off x="1070999"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CA" sz="4100" kern="1200" dirty="0"/>
        </a:p>
      </dsp:txBody>
      <dsp:txXfrm>
        <a:off x="1200854" y="718511"/>
        <a:ext cx="626994" cy="626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F7770-ECBA-4B2C-BA32-2F7AF2F203B7}">
      <dsp:nvSpPr>
        <dsp:cNvPr id="0" name=""/>
        <dsp:cNvSpPr/>
      </dsp:nvSpPr>
      <dsp:spPr>
        <a:xfrm>
          <a:off x="1977649" y="1072761"/>
          <a:ext cx="1072911" cy="1072911"/>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Arial" panose="020B0604020202020204" pitchFamily="34" charset="0"/>
              <a:cs typeface="Arial" panose="020B0604020202020204" pitchFamily="34" charset="0"/>
            </a:rPr>
            <a:t>Healthcare</a:t>
          </a:r>
        </a:p>
      </dsp:txBody>
      <dsp:txXfrm>
        <a:off x="2134773" y="1229885"/>
        <a:ext cx="758663" cy="758663"/>
      </dsp:txXfrm>
    </dsp:sp>
    <dsp:sp modelId="{60D399AD-29F9-4CF1-B5DC-24CC03DB4E07}">
      <dsp:nvSpPr>
        <dsp:cNvPr id="0" name=""/>
        <dsp:cNvSpPr/>
      </dsp:nvSpPr>
      <dsp:spPr>
        <a:xfrm rot="16200000">
          <a:off x="2426800" y="96958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981091"/>
        <a:ext cx="8730" cy="8730"/>
      </dsp:txXfrm>
    </dsp:sp>
    <dsp:sp modelId="{F2C69FF7-B911-47A3-9E37-641048964A49}">
      <dsp:nvSpPr>
        <dsp:cNvPr id="0" name=""/>
        <dsp:cNvSpPr/>
      </dsp:nvSpPr>
      <dsp:spPr>
        <a:xfrm>
          <a:off x="2070753" y="11448"/>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141303"/>
        <a:ext cx="626994" cy="626994"/>
      </dsp:txXfrm>
    </dsp:sp>
    <dsp:sp modelId="{0540D800-B9DA-4262-82C2-E150F75F8B90}">
      <dsp:nvSpPr>
        <dsp:cNvPr id="0" name=""/>
        <dsp:cNvSpPr/>
      </dsp:nvSpPr>
      <dsp:spPr>
        <a:xfrm rot="19800000">
          <a:off x="2966993"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292971"/>
        <a:ext cx="8730" cy="8730"/>
      </dsp:txXfrm>
    </dsp:sp>
    <dsp:sp modelId="{7F3BC10D-FC37-4101-809A-3BCA1F7AE00B}">
      <dsp:nvSpPr>
        <dsp:cNvPr id="0" name=""/>
        <dsp:cNvSpPr/>
      </dsp:nvSpPr>
      <dsp:spPr>
        <a:xfrm>
          <a:off x="3070507"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718511"/>
        <a:ext cx="626994" cy="626994"/>
      </dsp:txXfrm>
    </dsp:sp>
    <dsp:sp modelId="{F41710DE-3F36-471B-925B-6238C3DCE212}">
      <dsp:nvSpPr>
        <dsp:cNvPr id="0" name=""/>
        <dsp:cNvSpPr/>
      </dsp:nvSpPr>
      <dsp:spPr>
        <a:xfrm rot="1800000">
          <a:off x="2966993"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916731"/>
        <a:ext cx="8730" cy="8730"/>
      </dsp:txXfrm>
    </dsp:sp>
    <dsp:sp modelId="{4BA031AF-C863-446E-8A69-F8B97DA92140}">
      <dsp:nvSpPr>
        <dsp:cNvPr id="0" name=""/>
        <dsp:cNvSpPr/>
      </dsp:nvSpPr>
      <dsp:spPr>
        <a:xfrm>
          <a:off x="3070507"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1872928"/>
        <a:ext cx="626994" cy="626994"/>
      </dsp:txXfrm>
    </dsp:sp>
    <dsp:sp modelId="{050CB58C-DE5D-485E-B9DC-8685E426EA31}">
      <dsp:nvSpPr>
        <dsp:cNvPr id="0" name=""/>
        <dsp:cNvSpPr/>
      </dsp:nvSpPr>
      <dsp:spPr>
        <a:xfrm rot="5400000">
          <a:off x="2426800" y="221710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2228612"/>
        <a:ext cx="8730" cy="8730"/>
      </dsp:txXfrm>
    </dsp:sp>
    <dsp:sp modelId="{7657C26D-FDCA-4854-B8E9-F07AAE70D262}">
      <dsp:nvSpPr>
        <dsp:cNvPr id="0" name=""/>
        <dsp:cNvSpPr/>
      </dsp:nvSpPr>
      <dsp:spPr>
        <a:xfrm>
          <a:off x="2070753" y="2320281"/>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2450136"/>
        <a:ext cx="626994" cy="626994"/>
      </dsp:txXfrm>
    </dsp:sp>
    <dsp:sp modelId="{B76881AF-015E-4AA0-81B6-17CAA1242629}">
      <dsp:nvSpPr>
        <dsp:cNvPr id="0" name=""/>
        <dsp:cNvSpPr/>
      </dsp:nvSpPr>
      <dsp:spPr>
        <a:xfrm rot="9000000">
          <a:off x="1886608"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916731"/>
        <a:ext cx="8730" cy="8730"/>
      </dsp:txXfrm>
    </dsp:sp>
    <dsp:sp modelId="{F10A3AF2-CF2F-4E4E-825F-6E82BF0EEA34}">
      <dsp:nvSpPr>
        <dsp:cNvPr id="0" name=""/>
        <dsp:cNvSpPr/>
      </dsp:nvSpPr>
      <dsp:spPr>
        <a:xfrm>
          <a:off x="1070999"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1200854" y="1872928"/>
        <a:ext cx="626994" cy="626994"/>
      </dsp:txXfrm>
    </dsp:sp>
    <dsp:sp modelId="{5783BF76-2D48-454A-B43F-26A8CE6DCA73}">
      <dsp:nvSpPr>
        <dsp:cNvPr id="0" name=""/>
        <dsp:cNvSpPr/>
      </dsp:nvSpPr>
      <dsp:spPr>
        <a:xfrm rot="12600000">
          <a:off x="1886608"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292971"/>
        <a:ext cx="8730" cy="8730"/>
      </dsp:txXfrm>
    </dsp:sp>
    <dsp:sp modelId="{114AFC32-5986-4C3A-BC01-EE5557D26DB5}">
      <dsp:nvSpPr>
        <dsp:cNvPr id="0" name=""/>
        <dsp:cNvSpPr/>
      </dsp:nvSpPr>
      <dsp:spPr>
        <a:xfrm>
          <a:off x="1070999"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CA" sz="4100" kern="1200" dirty="0"/>
        </a:p>
      </dsp:txBody>
      <dsp:txXfrm>
        <a:off x="1200854" y="718511"/>
        <a:ext cx="626994" cy="626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BEB7F-9894-4106-9380-1EF1896C9D9A}">
      <dsp:nvSpPr>
        <dsp:cNvPr id="0" name=""/>
        <dsp:cNvSpPr/>
      </dsp:nvSpPr>
      <dsp:spPr>
        <a:xfrm>
          <a:off x="1396759" y="1337702"/>
          <a:ext cx="696635" cy="696635"/>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a:off x="1498779" y="1439722"/>
        <a:ext cx="492595" cy="492595"/>
      </dsp:txXfrm>
    </dsp:sp>
    <dsp:sp modelId="{29978A1C-078F-4E31-9225-EDE6EEB73B6E}">
      <dsp:nvSpPr>
        <dsp:cNvPr id="0" name=""/>
        <dsp:cNvSpPr/>
      </dsp:nvSpPr>
      <dsp:spPr>
        <a:xfrm rot="16200000">
          <a:off x="1430432" y="100509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729344" y="1007325"/>
        <a:ext cx="31464" cy="31464"/>
      </dsp:txXfrm>
    </dsp:sp>
    <dsp:sp modelId="{494B9AC4-B80A-46B5-94DF-4E2E4CBB418B}">
      <dsp:nvSpPr>
        <dsp:cNvPr id="0" name=""/>
        <dsp:cNvSpPr/>
      </dsp:nvSpPr>
      <dsp:spPr>
        <a:xfrm>
          <a:off x="1396759" y="11777"/>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1498779" y="113797"/>
        <a:ext cx="492595" cy="492595"/>
      </dsp:txXfrm>
    </dsp:sp>
    <dsp:sp modelId="{41D326F9-7C10-4C45-8F7B-47BC7FE62368}">
      <dsp:nvSpPr>
        <dsp:cNvPr id="0" name=""/>
        <dsp:cNvSpPr/>
      </dsp:nvSpPr>
      <dsp:spPr>
        <a:xfrm rot="18600000">
          <a:off x="1856576" y="116019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55488" y="1162429"/>
        <a:ext cx="31464" cy="31464"/>
      </dsp:txXfrm>
    </dsp:sp>
    <dsp:sp modelId="{B376D6DE-3AAF-46F9-AB73-E736D0EC0DAB}">
      <dsp:nvSpPr>
        <dsp:cNvPr id="0" name=""/>
        <dsp:cNvSpPr/>
      </dsp:nvSpPr>
      <dsp:spPr>
        <a:xfrm>
          <a:off x="2249047" y="32198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2351067" y="424005"/>
        <a:ext cx="492595" cy="492595"/>
      </dsp:txXfrm>
    </dsp:sp>
    <dsp:sp modelId="{FE5E2138-A194-44BC-8D4A-1904B77F5778}">
      <dsp:nvSpPr>
        <dsp:cNvPr id="0" name=""/>
        <dsp:cNvSpPr/>
      </dsp:nvSpPr>
      <dsp:spPr>
        <a:xfrm rot="21000000">
          <a:off x="2083322" y="155293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382235" y="1555166"/>
        <a:ext cx="31464" cy="31464"/>
      </dsp:txXfrm>
    </dsp:sp>
    <dsp:sp modelId="{16C02C44-3A13-4227-BAA7-E2157226072C}">
      <dsp:nvSpPr>
        <dsp:cNvPr id="0" name=""/>
        <dsp:cNvSpPr/>
      </dsp:nvSpPr>
      <dsp:spPr>
        <a:xfrm>
          <a:off x="2702540" y="1107458"/>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2804560" y="1209478"/>
        <a:ext cx="492595" cy="492595"/>
      </dsp:txXfrm>
    </dsp:sp>
    <dsp:sp modelId="{54DA1B5E-D806-4FF2-B35A-E54ED24C8967}">
      <dsp:nvSpPr>
        <dsp:cNvPr id="0" name=""/>
        <dsp:cNvSpPr/>
      </dsp:nvSpPr>
      <dsp:spPr>
        <a:xfrm rot="1800000">
          <a:off x="2004574" y="19995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303487" y="2001769"/>
        <a:ext cx="31464" cy="31464"/>
      </dsp:txXfrm>
    </dsp:sp>
    <dsp:sp modelId="{6B9B1D0D-E90F-447F-AB21-B2CB6C172841}">
      <dsp:nvSpPr>
        <dsp:cNvPr id="0" name=""/>
        <dsp:cNvSpPr/>
      </dsp:nvSpPr>
      <dsp:spPr>
        <a:xfrm>
          <a:off x="2545043" y="200066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2647063" y="2102685"/>
        <a:ext cx="492595" cy="492595"/>
      </dsp:txXfrm>
    </dsp:sp>
    <dsp:sp modelId="{7D239F98-3AFF-490D-B132-9876DF1DC79F}">
      <dsp:nvSpPr>
        <dsp:cNvPr id="0" name=""/>
        <dsp:cNvSpPr/>
      </dsp:nvSpPr>
      <dsp:spPr>
        <a:xfrm rot="4200000">
          <a:off x="1657178" y="22910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956091" y="2293269"/>
        <a:ext cx="31464" cy="31464"/>
      </dsp:txXfrm>
    </dsp:sp>
    <dsp:sp modelId="{0564B970-F5DE-47F7-A981-398F159BDDB3}">
      <dsp:nvSpPr>
        <dsp:cNvPr id="0" name=""/>
        <dsp:cNvSpPr/>
      </dsp:nvSpPr>
      <dsp:spPr>
        <a:xfrm>
          <a:off x="1850252" y="2583664"/>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952272" y="2685684"/>
        <a:ext cx="492595" cy="492595"/>
      </dsp:txXfrm>
    </dsp:sp>
    <dsp:sp modelId="{AEA72B9B-7D6C-4171-8E1D-9FF02B04E562}">
      <dsp:nvSpPr>
        <dsp:cNvPr id="0" name=""/>
        <dsp:cNvSpPr/>
      </dsp:nvSpPr>
      <dsp:spPr>
        <a:xfrm rot="6600000">
          <a:off x="1203685" y="22910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502598" y="2293269"/>
        <a:ext cx="31464" cy="31464"/>
      </dsp:txXfrm>
    </dsp:sp>
    <dsp:sp modelId="{9E7F5C85-C5E8-444E-90D5-30665FCC0247}">
      <dsp:nvSpPr>
        <dsp:cNvPr id="0" name=""/>
        <dsp:cNvSpPr/>
      </dsp:nvSpPr>
      <dsp:spPr>
        <a:xfrm>
          <a:off x="943266" y="2583664"/>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045286" y="2685684"/>
        <a:ext cx="492595" cy="492595"/>
      </dsp:txXfrm>
    </dsp:sp>
    <dsp:sp modelId="{A32B2444-1BE1-4F90-B139-A0D65A02C447}">
      <dsp:nvSpPr>
        <dsp:cNvPr id="0" name=""/>
        <dsp:cNvSpPr/>
      </dsp:nvSpPr>
      <dsp:spPr>
        <a:xfrm rot="9000000">
          <a:off x="856289" y="19995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155202" y="2001769"/>
        <a:ext cx="31464" cy="31464"/>
      </dsp:txXfrm>
    </dsp:sp>
    <dsp:sp modelId="{46CB8BE2-2D10-4207-A43D-7485FA3C511D}">
      <dsp:nvSpPr>
        <dsp:cNvPr id="0" name=""/>
        <dsp:cNvSpPr/>
      </dsp:nvSpPr>
      <dsp:spPr>
        <a:xfrm>
          <a:off x="248474" y="200066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350494" y="2102685"/>
        <a:ext cx="492595" cy="492595"/>
      </dsp:txXfrm>
    </dsp:sp>
    <dsp:sp modelId="{9FD15311-646E-4F86-B084-FF1BBF6007C2}">
      <dsp:nvSpPr>
        <dsp:cNvPr id="0" name=""/>
        <dsp:cNvSpPr/>
      </dsp:nvSpPr>
      <dsp:spPr>
        <a:xfrm rot="11400000">
          <a:off x="777541" y="155293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076454" y="1555166"/>
        <a:ext cx="31464" cy="31464"/>
      </dsp:txXfrm>
    </dsp:sp>
    <dsp:sp modelId="{2C6DD85C-974B-4341-BFE3-57355E59D5DC}">
      <dsp:nvSpPr>
        <dsp:cNvPr id="0" name=""/>
        <dsp:cNvSpPr/>
      </dsp:nvSpPr>
      <dsp:spPr>
        <a:xfrm>
          <a:off x="90978" y="1107458"/>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92998" y="1209478"/>
        <a:ext cx="492595" cy="492595"/>
      </dsp:txXfrm>
    </dsp:sp>
    <dsp:sp modelId="{AAAE73CD-20D6-4980-8004-DD95E7A8AA92}">
      <dsp:nvSpPr>
        <dsp:cNvPr id="0" name=""/>
        <dsp:cNvSpPr/>
      </dsp:nvSpPr>
      <dsp:spPr>
        <a:xfrm rot="13800000">
          <a:off x="1004288" y="116019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303200" y="1162429"/>
        <a:ext cx="31464" cy="31464"/>
      </dsp:txXfrm>
    </dsp:sp>
    <dsp:sp modelId="{FD60BD21-ECA2-4C56-B3CF-1012087299B6}">
      <dsp:nvSpPr>
        <dsp:cNvPr id="0" name=""/>
        <dsp:cNvSpPr/>
      </dsp:nvSpPr>
      <dsp:spPr>
        <a:xfrm>
          <a:off x="544471" y="32198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646491" y="424005"/>
        <a:ext cx="492595" cy="4925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761999" y="0"/>
          <a:ext cx="3048000" cy="304800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051559" y="289560"/>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1109588" y="347589"/>
        <a:ext cx="1072662" cy="1072662"/>
      </dsp:txXfrm>
    </dsp:sp>
    <dsp:sp modelId="{AA9D5778-9E54-41DB-BF3A-44486A11C644}">
      <dsp:nvSpPr>
        <dsp:cNvPr id="0" name=""/>
        <dsp:cNvSpPr/>
      </dsp:nvSpPr>
      <dsp:spPr>
        <a:xfrm>
          <a:off x="2331720" y="289560"/>
          <a:ext cx="1188720" cy="11887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Documents</a:t>
          </a:r>
          <a:endParaRPr lang="en-CA" sz="1500" b="1" kern="1200" dirty="0">
            <a:solidFill>
              <a:schemeClr val="tx1"/>
            </a:solidFill>
          </a:endParaRPr>
        </a:p>
      </dsp:txBody>
      <dsp:txXfrm>
        <a:off x="2389749" y="347589"/>
        <a:ext cx="1072662" cy="1072662"/>
      </dsp:txXfrm>
    </dsp:sp>
    <dsp:sp modelId="{B6C28692-8BAE-4E06-A3BE-9AAFCCA84D47}">
      <dsp:nvSpPr>
        <dsp:cNvPr id="0" name=""/>
        <dsp:cNvSpPr/>
      </dsp:nvSpPr>
      <dsp:spPr>
        <a:xfrm>
          <a:off x="1051559" y="1569720"/>
          <a:ext cx="1188720" cy="118872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Messages</a:t>
          </a:r>
          <a:endParaRPr lang="en-CA" sz="1500" b="1" kern="1200" dirty="0">
            <a:solidFill>
              <a:schemeClr val="tx1"/>
            </a:solidFill>
          </a:endParaRPr>
        </a:p>
      </dsp:txBody>
      <dsp:txXfrm>
        <a:off x="1109588" y="1627749"/>
        <a:ext cx="1072662" cy="1072662"/>
      </dsp:txXfrm>
    </dsp:sp>
    <dsp:sp modelId="{C9DED484-765B-4B50-9650-386C82457535}">
      <dsp:nvSpPr>
        <dsp:cNvPr id="0" name=""/>
        <dsp:cNvSpPr/>
      </dsp:nvSpPr>
      <dsp:spPr>
        <a:xfrm>
          <a:off x="2331720" y="1569720"/>
          <a:ext cx="1188720" cy="118872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Other</a:t>
          </a:r>
          <a:endParaRPr lang="en-CA" sz="1500" b="1" kern="1200" dirty="0">
            <a:solidFill>
              <a:schemeClr val="tx1"/>
            </a:solidFill>
          </a:endParaRPr>
        </a:p>
      </dsp:txBody>
      <dsp:txXfrm>
        <a:off x="2389749" y="1627749"/>
        <a:ext cx="1072662" cy="107266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10BE6C-4C0C-8046-BBFD-371AD798216A}" type="datetimeFigureOut">
              <a:rPr lang="en-US" smtClean="0"/>
              <a:t>4/5/19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9EFCB1-D51F-8E41-88AA-D42180FBBA78}" type="slidenum">
              <a:rPr lang="en-US" smtClean="0"/>
              <a:t>‹#›</a:t>
            </a:fld>
            <a:endParaRPr lang="en-US"/>
          </a:p>
        </p:txBody>
      </p:sp>
    </p:spTree>
    <p:extLst>
      <p:ext uri="{BB962C8B-B14F-4D97-AF65-F5344CB8AC3E}">
        <p14:creationId xmlns:p14="http://schemas.microsoft.com/office/powerpoint/2010/main" val="735009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4681E-7FCE-4166-BAE3-99B12153384F}" type="datetimeFigureOut">
              <a:rPr lang="en-US" smtClean="0"/>
              <a:t>4/5/19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AC63C-0D71-4AF1-833C-7E85FD082B23}" type="slidenum">
              <a:rPr lang="en-US" smtClean="0"/>
              <a:t>‹#›</a:t>
            </a:fld>
            <a:endParaRPr lang="en-US"/>
          </a:p>
        </p:txBody>
      </p:sp>
    </p:spTree>
    <p:extLst>
      <p:ext uri="{BB962C8B-B14F-4D97-AF65-F5344CB8AC3E}">
        <p14:creationId xmlns:p14="http://schemas.microsoft.com/office/powerpoint/2010/main" val="1226715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7961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12200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04923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0253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7496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35</a:t>
            </a:fld>
            <a:endParaRPr lang="en-US"/>
          </a:p>
        </p:txBody>
      </p:sp>
    </p:spTree>
    <p:extLst>
      <p:ext uri="{BB962C8B-B14F-4D97-AF65-F5344CB8AC3E}">
        <p14:creationId xmlns:p14="http://schemas.microsoft.com/office/powerpoint/2010/main" val="20468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413379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37</a:t>
            </a:fld>
            <a:endParaRPr lang="nl-NL">
              <a:solidFill>
                <a:prstClr val="black"/>
              </a:solidFill>
            </a:endParaRPr>
          </a:p>
        </p:txBody>
      </p:sp>
    </p:spTree>
    <p:extLst>
      <p:ext uri="{BB962C8B-B14F-4D97-AF65-F5344CB8AC3E}">
        <p14:creationId xmlns:p14="http://schemas.microsoft.com/office/powerpoint/2010/main" val="35452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3733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3926732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274876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2922160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497550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192406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33606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688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85296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7952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93174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46122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659292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DB3CC-F982-40F9-8DD6-BCC9AFBF44BD}" type="datetime1">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7" name="Picture 13" descr="HL7 International Logo">
            <a:extLst>
              <a:ext uri="{FF2B5EF4-FFF2-40B4-BE49-F238E27FC236}">
                <a16:creationId xmlns:a16="http://schemas.microsoft.com/office/drawing/2014/main" id="{85C36EC2-D47E-B943-BEA6-53273195778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228600"/>
            <a:ext cx="11096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459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4000" b="1" cap="all"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20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81471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32753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06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a:t>
            </a:r>
          </a:p>
        </p:txBody>
      </p:sp>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15489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a:t>
            </a:r>
          </a:p>
        </p:txBody>
      </p:sp>
      <p:sp>
        <p:nvSpPr>
          <p:cNvPr id="3" name="Content Placeholder 2"/>
          <p:cNvSpPr>
            <a:spLocks noGrp="1"/>
          </p:cNvSpPr>
          <p:nvPr>
            <p:ph sz="half" idx="1"/>
          </p:nvPr>
        </p:nvSpPr>
        <p:spPr>
          <a:xfrm>
            <a:off x="457200" y="1244277"/>
            <a:ext cx="4038600" cy="3394075"/>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44277"/>
            <a:ext cx="4038600" cy="339407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66025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Heading</a:t>
            </a:r>
          </a:p>
        </p:txBody>
      </p:sp>
      <p:sp>
        <p:nvSpPr>
          <p:cNvPr id="3" name="Text Placeholder 2"/>
          <p:cNvSpPr>
            <a:spLocks noGrp="1"/>
          </p:cNvSpPr>
          <p:nvPr>
            <p:ph type="body" idx="1" hasCustomPrompt="1"/>
          </p:nvPr>
        </p:nvSpPr>
        <p:spPr>
          <a:xfrm>
            <a:off x="457200" y="1150938"/>
            <a:ext cx="4040188"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4" name="Content Placeholder 3"/>
          <p:cNvSpPr>
            <a:spLocks noGrp="1"/>
          </p:cNvSpPr>
          <p:nvPr>
            <p:ph sz="half" idx="2"/>
          </p:nvPr>
        </p:nvSpPr>
        <p:spPr>
          <a:xfrm>
            <a:off x="457200" y="1631950"/>
            <a:ext cx="4040188"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150938"/>
            <a:ext cx="4041775"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6" name="Content Placeholder 5"/>
          <p:cNvSpPr>
            <a:spLocks noGrp="1"/>
          </p:cNvSpPr>
          <p:nvPr>
            <p:ph sz="quarter" idx="4"/>
          </p:nvPr>
        </p:nvSpPr>
        <p:spPr>
          <a:xfrm>
            <a:off x="4645025" y="1631950"/>
            <a:ext cx="4041775"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0CA21-89C5-A040-B01E-D208A7FA3D8D}"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0153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0CA21-89C5-A040-B01E-D208A7FA3D8D}"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49577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0CA21-89C5-A040-B01E-D208A7FA3D8D}"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2035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484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a:t>
            </a:r>
          </a:p>
        </p:txBody>
      </p:sp>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47646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07028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46421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81186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698188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632998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033797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584697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656F7-E2D5-EF4D-B3EB-3635D9B80BF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64753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656F7-E2D5-EF4D-B3EB-3635D9B80BFE}"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093448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656F7-E2D5-EF4D-B3EB-3635D9B80BFE}"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1134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a:t>
            </a:r>
          </a:p>
        </p:txBody>
      </p:sp>
      <p:sp>
        <p:nvSpPr>
          <p:cNvPr id="3" name="Content Placeholder 2"/>
          <p:cNvSpPr>
            <a:spLocks noGrp="1"/>
          </p:cNvSpPr>
          <p:nvPr>
            <p:ph sz="half" idx="1"/>
          </p:nvPr>
        </p:nvSpPr>
        <p:spPr>
          <a:xfrm>
            <a:off x="457200" y="1244277"/>
            <a:ext cx="4038600" cy="3394075"/>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44277"/>
            <a:ext cx="4038600" cy="339407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9549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303725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49379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2834835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5539478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078727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11861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4829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9711817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656F7-E2D5-EF4D-B3EB-3635D9B80BF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880669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656F7-E2D5-EF4D-B3EB-3635D9B80BFE}"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813609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Heading</a:t>
            </a:r>
          </a:p>
        </p:txBody>
      </p:sp>
      <p:sp>
        <p:nvSpPr>
          <p:cNvPr id="3" name="Text Placeholder 2"/>
          <p:cNvSpPr>
            <a:spLocks noGrp="1"/>
          </p:cNvSpPr>
          <p:nvPr>
            <p:ph type="body" idx="1" hasCustomPrompt="1"/>
          </p:nvPr>
        </p:nvSpPr>
        <p:spPr>
          <a:xfrm>
            <a:off x="457200" y="1150938"/>
            <a:ext cx="4040188"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4" name="Content Placeholder 3"/>
          <p:cNvSpPr>
            <a:spLocks noGrp="1"/>
          </p:cNvSpPr>
          <p:nvPr>
            <p:ph sz="half" idx="2"/>
          </p:nvPr>
        </p:nvSpPr>
        <p:spPr>
          <a:xfrm>
            <a:off x="457200" y="1631950"/>
            <a:ext cx="4040188"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150938"/>
            <a:ext cx="4041775"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6" name="Content Placeholder 5"/>
          <p:cNvSpPr>
            <a:spLocks noGrp="1"/>
          </p:cNvSpPr>
          <p:nvPr>
            <p:ph sz="quarter" idx="4"/>
          </p:nvPr>
        </p:nvSpPr>
        <p:spPr>
          <a:xfrm>
            <a:off x="4645025" y="1631950"/>
            <a:ext cx="4041775"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0CA21-89C5-A040-B01E-D208A7FA3D8D}"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6162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656F7-E2D5-EF4D-B3EB-3635D9B80BFE}"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679696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3398510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686998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52592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7543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0CA21-89C5-A040-B01E-D208A7FA3D8D}"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5756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0CA21-89C5-A040-B01E-D208A7FA3D8D}"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13017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989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5764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0748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134045"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grpSp>
        <p:nvGrpSpPr>
          <p:cNvPr id="7" name="Group 6">
            <a:extLst>
              <a:ext uri="{FF2B5EF4-FFF2-40B4-BE49-F238E27FC236}">
                <a16:creationId xmlns:a16="http://schemas.microsoft.com/office/drawing/2014/main" id="{62A4874F-92B3-5647-9A1C-B407606FDD70}"/>
              </a:ext>
            </a:extLst>
          </p:cNvPr>
          <p:cNvGrpSpPr/>
          <p:nvPr userDrawn="1"/>
        </p:nvGrpSpPr>
        <p:grpSpPr>
          <a:xfrm>
            <a:off x="7591245" y="102394"/>
            <a:ext cx="1475637" cy="870460"/>
            <a:chOff x="-2357" y="5624899"/>
            <a:chExt cx="2122695" cy="1252151"/>
          </a:xfrm>
        </p:grpSpPr>
        <p:pic>
          <p:nvPicPr>
            <p:cNvPr id="8" name="Picture 7">
              <a:extLst>
                <a:ext uri="{FF2B5EF4-FFF2-40B4-BE49-F238E27FC236}">
                  <a16:creationId xmlns:a16="http://schemas.microsoft.com/office/drawing/2014/main" id="{BD3FEC12-AC58-5640-B322-8E8338A1EA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9" name="TextBox 8">
              <a:extLst>
                <a:ext uri="{FF2B5EF4-FFF2-40B4-BE49-F238E27FC236}">
                  <a16:creationId xmlns:a16="http://schemas.microsoft.com/office/drawing/2014/main" id="{C14F019C-1D15-274C-959A-46A472720F7C}"/>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AE840119-612D-C04A-8114-72F9811DA325}"/>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Lst>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4325" y="0"/>
            <a:ext cx="9178325" cy="1200150"/>
          </a:xfrm>
          <a:prstGeom prst="rect">
            <a:avLst/>
          </a:prstGeom>
          <a:solidFill>
            <a:srgbClr val="100E2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44277"/>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0CA21-89C5-A040-B01E-D208A7FA3D8D}"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grpSp>
        <p:nvGrpSpPr>
          <p:cNvPr id="8" name="Group 7">
            <a:extLst>
              <a:ext uri="{FF2B5EF4-FFF2-40B4-BE49-F238E27FC236}">
                <a16:creationId xmlns:a16="http://schemas.microsoft.com/office/drawing/2014/main" id="{F05D81A9-1301-FD4B-ABDD-1CDF0B3ACAA1}"/>
              </a:ext>
            </a:extLst>
          </p:cNvPr>
          <p:cNvGrpSpPr/>
          <p:nvPr userDrawn="1"/>
        </p:nvGrpSpPr>
        <p:grpSpPr>
          <a:xfrm>
            <a:off x="7799942" y="4428780"/>
            <a:ext cx="1280455" cy="644801"/>
            <a:chOff x="-2357" y="5624899"/>
            <a:chExt cx="2122695" cy="1252151"/>
          </a:xfrm>
        </p:grpSpPr>
        <p:pic>
          <p:nvPicPr>
            <p:cNvPr id="9" name="Picture 8">
              <a:extLst>
                <a:ext uri="{FF2B5EF4-FFF2-40B4-BE49-F238E27FC236}">
                  <a16:creationId xmlns:a16="http://schemas.microsoft.com/office/drawing/2014/main" id="{557156C2-F139-4346-890B-0E1B1937D1D2}"/>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10" name="TextBox 9">
              <a:extLst>
                <a:ext uri="{FF2B5EF4-FFF2-40B4-BE49-F238E27FC236}">
                  <a16:creationId xmlns:a16="http://schemas.microsoft.com/office/drawing/2014/main" id="{997E7280-85CF-9C4B-AD7E-C5938222C086}"/>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5D353046-E1CA-994E-ADAC-27F62D5AC6AA}"/>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
        <p:nvSpPr>
          <p:cNvPr id="15" name="Slide Number Placeholder 5">
            <a:extLst>
              <a:ext uri="{FF2B5EF4-FFF2-40B4-BE49-F238E27FC236}">
                <a16:creationId xmlns:a16="http://schemas.microsoft.com/office/drawing/2014/main" id="{3A3A72AE-3D16-354B-A7BE-F3D9C1D1BD5D}"/>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817083645"/>
      </p:ext>
    </p:extLst>
  </p:cSld>
  <p:clrMap bg1="lt1" tx1="dk1" bg2="lt2" tx2="dk2" accent1="accent1" accent2="accent2" accent3="accent3" accent4="accent4" accent5="accent5" accent6="accent6" hlink="hlink" folHlink="folHlink"/>
  <p:sldLayoutIdLst>
    <p:sldLayoutId id="2147493481" r:id="rId1"/>
    <p:sldLayoutId id="2147493483" r:id="rId2"/>
    <p:sldLayoutId id="2147493484" r:id="rId3"/>
    <p:sldLayoutId id="2147493485" r:id="rId4"/>
    <p:sldLayoutId id="2147493486" r:id="rId5"/>
    <p:sldLayoutId id="2147493487" r:id="rId6"/>
    <p:sldLayoutId id="2147493488" r:id="rId7"/>
    <p:sldLayoutId id="2147493489" r:id="rId8"/>
    <p:sldLayoutId id="2147493490" r:id="rId9"/>
    <p:sldLayoutId id="2147493502" r:id="rId10"/>
    <p:sldLayoutId id="2147493503" r:id="rId11"/>
    <p:sldLayoutId id="2147493504" r:id="rId12"/>
  </p:sldLayoutIdLst>
  <p:txStyles>
    <p:titleStyle>
      <a:lvl1pPr algn="l"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4325" y="0"/>
            <a:ext cx="9178325" cy="1200150"/>
          </a:xfrm>
          <a:prstGeom prst="rect">
            <a:avLst/>
          </a:prstGeom>
          <a:solidFill>
            <a:srgbClr val="100E2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44277"/>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0CA21-89C5-A040-B01E-D208A7FA3D8D}"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a:extLst>
              <a:ext uri="{FF2B5EF4-FFF2-40B4-BE49-F238E27FC236}">
                <a16:creationId xmlns:a16="http://schemas.microsoft.com/office/drawing/2014/main" id="{3A3A72AE-3D16-354B-A7BE-F3D9C1D1BD5D}"/>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291392937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Lst>
  <p:txStyles>
    <p:titleStyle>
      <a:lvl1pPr algn="l"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1656F7-E2D5-EF4D-B3EB-3635D9B80BFE}"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1B7C81B-7B5A-A644-B3E8-EC3DC39B624D}" type="slidenum">
              <a:rPr lang="en-US" smtClean="0"/>
              <a:t>‹#›</a:t>
            </a:fld>
            <a:endParaRPr lang="en-US"/>
          </a:p>
        </p:txBody>
      </p:sp>
    </p:spTree>
    <p:extLst>
      <p:ext uri="{BB962C8B-B14F-4D97-AF65-F5344CB8AC3E}">
        <p14:creationId xmlns:p14="http://schemas.microsoft.com/office/powerpoint/2010/main" val="187320349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0" r:id="rId3"/>
    <p:sldLayoutId id="2147493471" r:id="rId4"/>
    <p:sldLayoutId id="2147493472" r:id="rId5"/>
    <p:sldLayoutId id="2147493473" r:id="rId6"/>
    <p:sldLayoutId id="2147493474" r:id="rId7"/>
    <p:sldLayoutId id="2147493475" r:id="rId8"/>
    <p:sldLayoutId id="2147493476" r:id="rId9"/>
    <p:sldLayoutId id="2147493477" r:id="rId10"/>
    <p:sldLayoutId id="214749347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1656F7-E2D5-EF4D-B3EB-3635D9B80BFE}"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7" name="Group 6">
            <a:extLst>
              <a:ext uri="{FF2B5EF4-FFF2-40B4-BE49-F238E27FC236}">
                <a16:creationId xmlns:a16="http://schemas.microsoft.com/office/drawing/2014/main" id="{E60AD92A-9837-9E40-A357-57E1B6AE4F5E}"/>
              </a:ext>
            </a:extLst>
          </p:cNvPr>
          <p:cNvGrpSpPr/>
          <p:nvPr userDrawn="1"/>
        </p:nvGrpSpPr>
        <p:grpSpPr>
          <a:xfrm>
            <a:off x="7799942" y="4428780"/>
            <a:ext cx="1280455" cy="644801"/>
            <a:chOff x="-2357" y="5624899"/>
            <a:chExt cx="2122695" cy="1252151"/>
          </a:xfrm>
        </p:grpSpPr>
        <p:pic>
          <p:nvPicPr>
            <p:cNvPr id="8" name="Picture 7">
              <a:extLst>
                <a:ext uri="{FF2B5EF4-FFF2-40B4-BE49-F238E27FC236}">
                  <a16:creationId xmlns:a16="http://schemas.microsoft.com/office/drawing/2014/main" id="{8F124F3D-4C1E-6F45-88B0-EE9079D88840}"/>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9" name="TextBox 8">
              <a:extLst>
                <a:ext uri="{FF2B5EF4-FFF2-40B4-BE49-F238E27FC236}">
                  <a16:creationId xmlns:a16="http://schemas.microsoft.com/office/drawing/2014/main" id="{7BB09758-9DB3-B24D-8359-5F954D22A49C}"/>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C5AC4B1C-FD4C-9643-8BF1-39A913ACE72C}"/>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
        <p:nvSpPr>
          <p:cNvPr id="11" name="Slide Number Placeholder 5">
            <a:extLst>
              <a:ext uri="{FF2B5EF4-FFF2-40B4-BE49-F238E27FC236}">
                <a16:creationId xmlns:a16="http://schemas.microsoft.com/office/drawing/2014/main" id="{AD46E793-DF06-7D49-8C2E-F43F111EA629}"/>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1555115334"/>
      </p:ext>
    </p:extLst>
  </p:cSld>
  <p:clrMap bg1="lt1" tx1="dk1" bg2="lt2" tx2="dk2" accent1="accent1" accent2="accent2" accent3="accent3" accent4="accent4" accent5="accent5" accent6="accent6" hlink="hlink" folHlink="folHlink"/>
  <p:sldLayoutIdLst>
    <p:sldLayoutId id="2147493509" r:id="rId1"/>
    <p:sldLayoutId id="2147493510" r:id="rId2"/>
    <p:sldLayoutId id="2147493511" r:id="rId3"/>
    <p:sldLayoutId id="2147493512" r:id="rId4"/>
    <p:sldLayoutId id="2147493513" r:id="rId5"/>
    <p:sldLayoutId id="2147493514" r:id="rId6"/>
    <p:sldLayoutId id="2147493515" r:id="rId7"/>
    <p:sldLayoutId id="2147493516" r:id="rId8"/>
    <p:sldLayoutId id="2147493517" r:id="rId9"/>
    <p:sldLayoutId id="2147493518" r:id="rId10"/>
    <p:sldLayoutId id="21474935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hat.fhir.org/"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everythingyouneededtoknowaboutcomputers.wikispaces.com/CPUs" TargetMode="External"/><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verythingyouneededtoknowaboutcomputers.wikispaces.com/CPUs" TargetMode="External"/><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arranpark.wikispaces.com/Mr+Roberts" TargetMode="External"/><Relationship Id="rId2" Type="http://schemas.openxmlformats.org/officeDocument/2006/relationships/image" Target="../media/image8.gif"/><Relationship Id="rId1" Type="http://schemas.openxmlformats.org/officeDocument/2006/relationships/slideLayout" Target="../slideLayouts/slideLayout5.xml"/><Relationship Id="rId5" Type="http://schemas.openxmlformats.org/officeDocument/2006/relationships/hyperlink" Target="http://commons.wikimedia.org/wiki/File:No_icon_red.svg?uselang=zh-hant"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erelivingafulllife.blogspot.com/2011_07_01_archive.html" TargetMode="External"/><Relationship Id="rId13" Type="http://schemas.openxmlformats.org/officeDocument/2006/relationships/hyperlink" Target="http://mjinks.wikispaces.com/" TargetMode="External"/><Relationship Id="rId3" Type="http://schemas.openxmlformats.org/officeDocument/2006/relationships/diagramLayout" Target="../diagrams/layout1.xml"/><Relationship Id="rId7" Type="http://schemas.openxmlformats.org/officeDocument/2006/relationships/image" Target="../media/image15.gif"/><Relationship Id="rId12" Type="http://schemas.openxmlformats.org/officeDocument/2006/relationships/image" Target="../media/image18.jpeg"/><Relationship Id="rId17" Type="http://schemas.openxmlformats.org/officeDocument/2006/relationships/hyperlink" Target="https://year12-legalstudies.wikispaces.com/World+Order+Law" TargetMode="External"/><Relationship Id="rId2" Type="http://schemas.openxmlformats.org/officeDocument/2006/relationships/diagramData" Target="../diagrams/data1.xml"/><Relationship Id="rId16" Type="http://schemas.openxmlformats.org/officeDocument/2006/relationships/image" Target="../media/image21.jpeg"/><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hyperlink" Target="http://mcolom.perso.math.cnrs.fr/" TargetMode="External"/><Relationship Id="rId5" Type="http://schemas.openxmlformats.org/officeDocument/2006/relationships/diagramColors" Target="../diagrams/colors1.xml"/><Relationship Id="rId15" Type="http://schemas.openxmlformats.org/officeDocument/2006/relationships/image" Target="../media/image20.png"/><Relationship Id="rId10" Type="http://schemas.openxmlformats.org/officeDocument/2006/relationships/image" Target="../media/image17.gif"/><Relationship Id="rId4" Type="http://schemas.openxmlformats.org/officeDocument/2006/relationships/diagramQuickStyle" Target="../diagrams/quickStyle1.xml"/><Relationship Id="rId9" Type="http://schemas.openxmlformats.org/officeDocument/2006/relationships/image" Target="../media/image16.jpeg"/><Relationship Id="rId14" Type="http://schemas.openxmlformats.org/officeDocument/2006/relationships/image" Target="../media/image1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hl7.org/fhir/R4/resourcelist.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chat.fhir.org/#narrow/stream/terminology" TargetMode="External"/><Relationship Id="rId2" Type="http://schemas.openxmlformats.org/officeDocument/2006/relationships/hyperlink" Target="mailto:rob@hausamconsulting.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erelivingafulllife.blogspot.com/2011_07_01_archive.html" TargetMode="External"/><Relationship Id="rId13" Type="http://schemas.openxmlformats.org/officeDocument/2006/relationships/hyperlink" Target="http://mjinks.wikispaces.com/" TargetMode="External"/><Relationship Id="rId18" Type="http://schemas.openxmlformats.org/officeDocument/2006/relationships/image" Target="../media/image23.png"/><Relationship Id="rId3" Type="http://schemas.openxmlformats.org/officeDocument/2006/relationships/diagramLayout" Target="../diagrams/layout2.xml"/><Relationship Id="rId21" Type="http://schemas.openxmlformats.org/officeDocument/2006/relationships/image" Target="../media/image21.jpeg"/><Relationship Id="rId7" Type="http://schemas.openxmlformats.org/officeDocument/2006/relationships/image" Target="../media/image15.gif"/><Relationship Id="rId12" Type="http://schemas.openxmlformats.org/officeDocument/2006/relationships/image" Target="../media/image18.jpeg"/><Relationship Id="rId17" Type="http://schemas.openxmlformats.org/officeDocument/2006/relationships/hyperlink" Target="http://ayeimtellingya.blogspot.com/2013/01/stories-from-down-under-happy-australia.html" TargetMode="External"/><Relationship Id="rId2" Type="http://schemas.openxmlformats.org/officeDocument/2006/relationships/diagramData" Target="../diagrams/data2.xml"/><Relationship Id="rId16" Type="http://schemas.openxmlformats.org/officeDocument/2006/relationships/image" Target="../media/image22.jpeg"/><Relationship Id="rId20" Type="http://schemas.openxmlformats.org/officeDocument/2006/relationships/hyperlink" Target="http://commons.wikimedia.org/wiki/File:German_Flag_Wavy.jpg" TargetMode="External"/><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hyperlink" Target="http://mcolom.perso.math.cnrs.fr/" TargetMode="External"/><Relationship Id="rId5" Type="http://schemas.openxmlformats.org/officeDocument/2006/relationships/diagramColors" Target="../diagrams/colors2.xml"/><Relationship Id="rId15" Type="http://schemas.openxmlformats.org/officeDocument/2006/relationships/image" Target="../media/image20.png"/><Relationship Id="rId23" Type="http://schemas.openxmlformats.org/officeDocument/2006/relationships/image" Target="../media/image25.png"/><Relationship Id="rId10" Type="http://schemas.openxmlformats.org/officeDocument/2006/relationships/image" Target="../media/image17.gif"/><Relationship Id="rId19" Type="http://schemas.openxmlformats.org/officeDocument/2006/relationships/image" Target="../media/image24.jpeg"/><Relationship Id="rId4" Type="http://schemas.openxmlformats.org/officeDocument/2006/relationships/diagramQuickStyle" Target="../diagrams/quickStyle2.xml"/><Relationship Id="rId9" Type="http://schemas.openxmlformats.org/officeDocument/2006/relationships/image" Target="../media/image16.jpeg"/><Relationship Id="rId14" Type="http://schemas.openxmlformats.org/officeDocument/2006/relationships/image" Target="../media/image19.jpeg"/><Relationship Id="rId22" Type="http://schemas.openxmlformats.org/officeDocument/2006/relationships/hyperlink" Target="https://year12-legalstudies.wikispaces.com/World+Order+Law"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68139"/>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dirty="0">
                <a:solidFill>
                  <a:schemeClr val="tx1"/>
                </a:solidFill>
              </a:rPr>
              <a:t>The Case For FHIR</a:t>
            </a:r>
          </a:p>
        </p:txBody>
      </p:sp>
      <p:sp>
        <p:nvSpPr>
          <p:cNvPr id="5" name="Title 1"/>
          <p:cNvSpPr txBox="1">
            <a:spLocks/>
          </p:cNvSpPr>
          <p:nvPr/>
        </p:nvSpPr>
        <p:spPr>
          <a:xfrm>
            <a:off x="457200" y="1847122"/>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sz="3600" dirty="0">
                <a:solidFill>
                  <a:schemeClr val="tx1"/>
                </a:solidFill>
              </a:rPr>
              <a:t>Overview and Use in Med Rec</a:t>
            </a:r>
          </a:p>
        </p:txBody>
      </p:sp>
      <p:sp>
        <p:nvSpPr>
          <p:cNvPr id="6" name="Title 1"/>
          <p:cNvSpPr txBox="1">
            <a:spLocks/>
          </p:cNvSpPr>
          <p:nvPr/>
        </p:nvSpPr>
        <p:spPr>
          <a:xfrm>
            <a:off x="457200" y="3086824"/>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sz="2400" dirty="0">
                <a:solidFill>
                  <a:schemeClr val="tx2"/>
                </a:solidFill>
              </a:rPr>
              <a:t>Robert Hausam MD</a:t>
            </a:r>
          </a:p>
        </p:txBody>
      </p:sp>
      <p:sp>
        <p:nvSpPr>
          <p:cNvPr id="7" name="Title 1"/>
          <p:cNvSpPr txBox="1">
            <a:spLocks/>
          </p:cNvSpPr>
          <p:nvPr/>
        </p:nvSpPr>
        <p:spPr>
          <a:xfrm>
            <a:off x="457200" y="4347426"/>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r>
              <a:rPr lang="en-US" sz="1400" dirty="0">
                <a:solidFill>
                  <a:schemeClr val="bg1">
                    <a:lumMod val="75000"/>
                  </a:schemeClr>
                </a:solidFill>
              </a:rPr>
              <a:t>4/5/19</a:t>
            </a:r>
          </a:p>
        </p:txBody>
      </p:sp>
    </p:spTree>
    <p:extLst>
      <p:ext uri="{BB962C8B-B14F-4D97-AF65-F5344CB8AC3E}">
        <p14:creationId xmlns:p14="http://schemas.microsoft.com/office/powerpoint/2010/main" val="44067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a:t>
            </a:r>
            <a:r>
              <a:rPr lang="en-US" dirty="0"/>
              <a:t>(</a:t>
            </a:r>
            <a:r>
              <a:rPr lang="en-US" noProof="0" dirty="0"/>
              <a:t>ISO AD type)</a:t>
            </a:r>
          </a:p>
        </p:txBody>
      </p:sp>
      <p:sp>
        <p:nvSpPr>
          <p:cNvPr id="5" name="Content Placeholder 4"/>
          <p:cNvSpPr>
            <a:spLocks noGrp="1"/>
          </p:cNvSpPr>
          <p:nvPr>
            <p:ph idx="1"/>
          </p:nvPr>
        </p:nvSpPr>
        <p:spPr>
          <a:xfrm>
            <a:off x="1331640" y="1221600"/>
            <a:ext cx="6480720" cy="3672408"/>
          </a:xfrm>
        </p:spPr>
        <p:txBody>
          <a:bodyPr>
            <a:normAutofit fontScale="850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136990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a:t>
            </a:r>
            <a:r>
              <a:rPr lang="en-US" dirty="0"/>
              <a:t>(</a:t>
            </a:r>
            <a:r>
              <a:rPr lang="en-US" noProof="0" dirty="0"/>
              <a:t>FHIR Address)</a:t>
            </a:r>
          </a:p>
        </p:txBody>
      </p:sp>
      <p:sp>
        <p:nvSpPr>
          <p:cNvPr id="5" name="Content Placeholder 4"/>
          <p:cNvSpPr>
            <a:spLocks noGrp="1"/>
          </p:cNvSpPr>
          <p:nvPr>
            <p:ph idx="1"/>
          </p:nvPr>
        </p:nvSpPr>
        <p:spPr>
          <a:xfrm>
            <a:off x="1331640" y="1221600"/>
            <a:ext cx="6480720" cy="3672408"/>
          </a:xfrm>
        </p:spPr>
        <p:txBody>
          <a:bodyPr>
            <a:normAutofit fontScale="850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295013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13A7-93EA-4376-BA76-DD0563B0B940}"/>
              </a:ext>
            </a:extLst>
          </p:cNvPr>
          <p:cNvSpPr>
            <a:spLocks noGrp="1"/>
          </p:cNvSpPr>
          <p:nvPr>
            <p:ph type="title"/>
          </p:nvPr>
        </p:nvSpPr>
        <p:spPr/>
        <p:txBody>
          <a:bodyPr/>
          <a:lstStyle/>
          <a:p>
            <a:r>
              <a:rPr lang="en-CA"/>
              <a:t>3. Modern technology</a:t>
            </a:r>
            <a:endParaRPr lang="en-CA" dirty="0"/>
          </a:p>
        </p:txBody>
      </p:sp>
      <p:sp>
        <p:nvSpPr>
          <p:cNvPr id="3" name="Content Placeholder 2">
            <a:extLst>
              <a:ext uri="{FF2B5EF4-FFF2-40B4-BE49-F238E27FC236}">
                <a16:creationId xmlns:a16="http://schemas.microsoft.com/office/drawing/2014/main" id="{911DAA02-064B-46A1-A37F-DB946A8B420E}"/>
              </a:ext>
            </a:extLst>
          </p:cNvPr>
          <p:cNvSpPr>
            <a:spLocks noGrp="1"/>
          </p:cNvSpPr>
          <p:nvPr>
            <p:ph sz="half" idx="1"/>
          </p:nvPr>
        </p:nvSpPr>
        <p:spPr/>
        <p:txBody>
          <a:bodyPr>
            <a:normAutofit fontScale="85000" lnSpcReduction="10000"/>
          </a:bodyPr>
          <a:lstStyle/>
          <a:p>
            <a:r>
              <a:rPr lang="en-CA" dirty="0"/>
              <a:t>Use HTTP stack</a:t>
            </a:r>
          </a:p>
          <a:p>
            <a:pPr lvl="1"/>
            <a:r>
              <a:rPr lang="en-CA" dirty="0"/>
              <a:t>API, security informed by:</a:t>
            </a:r>
          </a:p>
          <a:p>
            <a:endParaRPr lang="en-CA" dirty="0"/>
          </a:p>
          <a:p>
            <a:r>
              <a:rPr lang="en-CA" dirty="0"/>
              <a:t>Syntax</a:t>
            </a:r>
          </a:p>
          <a:p>
            <a:pPr lvl="1"/>
            <a:r>
              <a:rPr lang="en-CA" dirty="0"/>
              <a:t>XML, JSON, RDF</a:t>
            </a:r>
          </a:p>
          <a:p>
            <a:endParaRPr lang="en-CA" dirty="0"/>
          </a:p>
          <a:p>
            <a:r>
              <a:rPr lang="en-CA" dirty="0"/>
              <a:t>FHIR is web-based and free</a:t>
            </a:r>
          </a:p>
        </p:txBody>
      </p:sp>
      <p:sp>
        <p:nvSpPr>
          <p:cNvPr id="6" name="Content Placeholder 5">
            <a:extLst>
              <a:ext uri="{FF2B5EF4-FFF2-40B4-BE49-F238E27FC236}">
                <a16:creationId xmlns:a16="http://schemas.microsoft.com/office/drawing/2014/main" id="{88F0DCDC-F6CE-4031-B806-1B383189F432}"/>
              </a:ext>
            </a:extLst>
          </p:cNvPr>
          <p:cNvSpPr>
            <a:spLocks noGrp="1"/>
          </p:cNvSpPr>
          <p:nvPr>
            <p:ph sz="half" idx="2"/>
          </p:nvPr>
        </p:nvSpPr>
        <p:spPr/>
        <p:txBody>
          <a:bodyPr>
            <a:normAutofit fontScale="85000" lnSpcReduction="10000"/>
          </a:bodyPr>
          <a:lstStyle/>
          <a:p>
            <a:r>
              <a:rPr lang="en-CA" dirty="0"/>
              <a:t>Result:</a:t>
            </a:r>
          </a:p>
          <a:p>
            <a:pPr lvl="1"/>
            <a:r>
              <a:rPr lang="en-CA" dirty="0"/>
              <a:t>Easy to find people / build skills</a:t>
            </a:r>
          </a:p>
          <a:p>
            <a:pPr lvl="2"/>
            <a:r>
              <a:rPr lang="en-CA" dirty="0"/>
              <a:t>No expensive consultants</a:t>
            </a:r>
          </a:p>
          <a:p>
            <a:pPr lvl="1"/>
            <a:r>
              <a:rPr lang="en-CA" dirty="0"/>
              <a:t>Lots of (free) tools</a:t>
            </a:r>
          </a:p>
          <a:p>
            <a:pPr lvl="1"/>
            <a:r>
              <a:rPr lang="en-CA" dirty="0"/>
              <a:t>Built-in support in most languages</a:t>
            </a:r>
          </a:p>
          <a:p>
            <a:pPr lvl="1"/>
            <a:endParaRPr lang="en-CA" dirty="0"/>
          </a:p>
          <a:p>
            <a:pPr lvl="1"/>
            <a:r>
              <a:rPr lang="en-CA" dirty="0"/>
              <a:t>I.e. cheaper / faster / easier</a:t>
            </a:r>
          </a:p>
        </p:txBody>
      </p:sp>
      <p:sp>
        <p:nvSpPr>
          <p:cNvPr id="4" name="Footer Placeholder 3">
            <a:extLst>
              <a:ext uri="{FF2B5EF4-FFF2-40B4-BE49-F238E27FC236}">
                <a16:creationId xmlns:a16="http://schemas.microsoft.com/office/drawing/2014/main" id="{8E4561A4-FF90-4F33-AA64-9302E845D0F4}"/>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C64574F0-1885-4065-AF2E-A9C652C43A8E}"/>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1026" name="Picture 2" descr="Google">
            <a:extLst>
              <a:ext uri="{FF2B5EF4-FFF2-40B4-BE49-F238E27FC236}">
                <a16:creationId xmlns:a16="http://schemas.microsoft.com/office/drawing/2014/main" id="{9C450FC7-0731-4FFF-8F98-22E7211B7F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601" y="1822583"/>
            <a:ext cx="973616" cy="329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E6641EC1-FDF8-4A90-9D61-E19B98332A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3948" y="1912831"/>
            <a:ext cx="1027704" cy="3088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extLst>
              <a:ext uri="{FF2B5EF4-FFF2-40B4-BE49-F238E27FC236}">
                <a16:creationId xmlns:a16="http://schemas.microsoft.com/office/drawing/2014/main" id="{2C49595C-C1DC-4A10-9930-D624FCA961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4052" y="1843049"/>
            <a:ext cx="973616" cy="37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4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DDADE-7725-4D8E-82DF-82830E071B38}"/>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145EEF6E-831A-462A-87D6-BBD30FD13C2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F43E56AF-587A-496B-953F-E7B78BC18249}"/>
              </a:ext>
            </a:extLst>
          </p:cNvPr>
          <p:cNvSpPr>
            <a:spLocks noGrp="1"/>
          </p:cNvSpPr>
          <p:nvPr>
            <p:ph type="title"/>
          </p:nvPr>
        </p:nvSpPr>
        <p:spPr/>
        <p:txBody>
          <a:bodyPr/>
          <a:lstStyle/>
          <a:p>
            <a:r>
              <a:rPr lang="en-CA" dirty="0"/>
              <a:t>4. Community</a:t>
            </a:r>
          </a:p>
        </p:txBody>
      </p:sp>
      <p:pic>
        <p:nvPicPr>
          <p:cNvPr id="10" name="Content Placeholder 6">
            <a:extLst>
              <a:ext uri="{FF2B5EF4-FFF2-40B4-BE49-F238E27FC236}">
                <a16:creationId xmlns:a16="http://schemas.microsoft.com/office/drawing/2014/main" id="{ED052DA7-EF56-416C-A70E-7869FBF31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84" y="1303659"/>
            <a:ext cx="6477687" cy="3294366"/>
          </a:xfrm>
          <a:prstGeom prst="rect">
            <a:avLst/>
          </a:prstGeom>
        </p:spPr>
      </p:pic>
    </p:spTree>
    <p:extLst>
      <p:ext uri="{BB962C8B-B14F-4D97-AF65-F5344CB8AC3E}">
        <p14:creationId xmlns:p14="http://schemas.microsoft.com/office/powerpoint/2010/main" val="1773137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DAA9E-6F6C-4A71-A017-17C1AC1FD63C}"/>
              </a:ext>
            </a:extLst>
          </p:cNvPr>
          <p:cNvSpPr>
            <a:spLocks noGrp="1"/>
          </p:cNvSpPr>
          <p:nvPr>
            <p:ph idx="1"/>
          </p:nvPr>
        </p:nvSpPr>
        <p:spPr/>
        <p:txBody>
          <a:bodyPr/>
          <a:lstStyle/>
          <a:p>
            <a:r>
              <a:rPr lang="en-CA" dirty="0"/>
              <a:t>Guidance &amp; support</a:t>
            </a:r>
          </a:p>
          <a:p>
            <a:pPr lvl="1"/>
            <a:r>
              <a:rPr lang="en-CA" dirty="0">
                <a:hlinkClick r:id="rId2"/>
              </a:rPr>
              <a:t>http://chat.fhir.org</a:t>
            </a:r>
            <a:br>
              <a:rPr lang="en-CA" dirty="0"/>
            </a:br>
            <a:r>
              <a:rPr lang="en-CA" dirty="0"/>
              <a:t>(</a:t>
            </a:r>
            <a:r>
              <a:rPr lang="en-CA" dirty="0" err="1"/>
              <a:t>Zulip</a:t>
            </a:r>
            <a:r>
              <a:rPr lang="en-CA" dirty="0"/>
              <a:t>)</a:t>
            </a:r>
          </a:p>
          <a:p>
            <a:pPr lvl="1"/>
            <a:endParaRPr lang="en-CA" dirty="0"/>
          </a:p>
          <a:p>
            <a:pPr lvl="1"/>
            <a:endParaRPr lang="en-CA" dirty="0"/>
          </a:p>
          <a:p>
            <a:r>
              <a:rPr lang="en-CA" dirty="0" err="1"/>
              <a:t>Connectathons</a:t>
            </a:r>
            <a:endParaRPr lang="en-CA" dirty="0"/>
          </a:p>
          <a:p>
            <a:r>
              <a:rPr lang="en-CA" dirty="0"/>
              <a:t>Tools</a:t>
            </a:r>
          </a:p>
          <a:p>
            <a:r>
              <a:rPr lang="en-CA" dirty="0"/>
              <a:t>Consensus</a:t>
            </a:r>
          </a:p>
          <a:p>
            <a:pPr lvl="1"/>
            <a:endParaRPr lang="en-CA" dirty="0"/>
          </a:p>
        </p:txBody>
      </p:sp>
      <p:sp>
        <p:nvSpPr>
          <p:cNvPr id="4" name="Footer Placeholder 3">
            <a:extLst>
              <a:ext uri="{FF2B5EF4-FFF2-40B4-BE49-F238E27FC236}">
                <a16:creationId xmlns:a16="http://schemas.microsoft.com/office/drawing/2014/main" id="{931DDADE-7725-4D8E-82DF-82830E071B38}"/>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145EEF6E-831A-462A-87D6-BBD30FD13C2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F43E56AF-587A-496B-953F-E7B78BC18249}"/>
              </a:ext>
            </a:extLst>
          </p:cNvPr>
          <p:cNvSpPr>
            <a:spLocks noGrp="1"/>
          </p:cNvSpPr>
          <p:nvPr>
            <p:ph type="title"/>
          </p:nvPr>
        </p:nvSpPr>
        <p:spPr/>
        <p:txBody>
          <a:bodyPr/>
          <a:lstStyle/>
          <a:p>
            <a:r>
              <a:rPr lang="en-CA" dirty="0"/>
              <a:t>4. Community</a:t>
            </a:r>
          </a:p>
        </p:txBody>
      </p:sp>
      <p:pic>
        <p:nvPicPr>
          <p:cNvPr id="10" name="Content Placeholder 6">
            <a:extLst>
              <a:ext uri="{FF2B5EF4-FFF2-40B4-BE49-F238E27FC236}">
                <a16:creationId xmlns:a16="http://schemas.microsoft.com/office/drawing/2014/main" id="{ED052DA7-EF56-416C-A70E-7869FBF31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195" y="1452243"/>
            <a:ext cx="5143005" cy="2615585"/>
          </a:xfrm>
          <a:prstGeom prst="rect">
            <a:avLst/>
          </a:prstGeom>
        </p:spPr>
      </p:pic>
      <p:pic>
        <p:nvPicPr>
          <p:cNvPr id="2056" name="Picture 8" descr="Image result for stackoverflow logo">
            <a:extLst>
              <a:ext uri="{FF2B5EF4-FFF2-40B4-BE49-F238E27FC236}">
                <a16:creationId xmlns:a16="http://schemas.microsoft.com/office/drawing/2014/main" id="{4127E3CD-73FC-4FD1-9AA3-51909BF8F2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3276" y="2222289"/>
            <a:ext cx="1713432" cy="43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2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2" name="Content Placeholder 1"/>
          <p:cNvSpPr>
            <a:spLocks noGrp="1"/>
          </p:cNvSpPr>
          <p:nvPr>
            <p:ph sz="half" idx="1"/>
          </p:nvPr>
        </p:nvSpPr>
        <p:spPr/>
        <p:txBody>
          <a:bodyPr>
            <a:normAutofit fontScale="85000" lnSpcReduction="10000"/>
          </a:bodyPr>
          <a:lstStyle/>
          <a:p>
            <a:r>
              <a:rPr lang="en-CA"/>
              <a:t>Standard to share healthcare data</a:t>
            </a:r>
          </a:p>
          <a:p>
            <a:endParaRPr lang="en-CA" dirty="0"/>
          </a:p>
        </p:txBody>
      </p:sp>
      <p:sp>
        <p:nvSpPr>
          <p:cNvPr id="4" name="Content Placeholder 3">
            <a:extLst>
              <a:ext uri="{FF2B5EF4-FFF2-40B4-BE49-F238E27FC236}">
                <a16:creationId xmlns:a16="http://schemas.microsoft.com/office/drawing/2014/main" id="{6972FF14-3E07-411B-9C76-89B468B9B0DA}"/>
              </a:ext>
            </a:extLst>
          </p:cNvPr>
          <p:cNvSpPr>
            <a:spLocks noGrp="1"/>
          </p:cNvSpPr>
          <p:nvPr>
            <p:ph sz="half" idx="2"/>
          </p:nvPr>
        </p:nvSpPr>
        <p:spPr/>
        <p:txBody>
          <a:bodyPr>
            <a:normAutofit fontScale="85000" lnSpcReduction="10000"/>
          </a:bodyPr>
          <a:lstStyle/>
          <a:p>
            <a:r>
              <a:rPr lang="en-CA" dirty="0"/>
              <a:t>Enables improved adoption &amp; consistent implementation</a:t>
            </a:r>
          </a:p>
          <a:p>
            <a:pPr lvl="1"/>
            <a:r>
              <a:rPr lang="en-CA" dirty="0"/>
              <a:t>Designed for implementers</a:t>
            </a:r>
          </a:p>
          <a:p>
            <a:pPr lvl="1"/>
            <a:r>
              <a:rPr lang="en-CA" dirty="0"/>
              <a:t>Simple but extensible</a:t>
            </a:r>
          </a:p>
          <a:p>
            <a:pPr lvl="1"/>
            <a:r>
              <a:rPr lang="en-CA" dirty="0"/>
              <a:t>Modern technology</a:t>
            </a:r>
          </a:p>
          <a:p>
            <a:pPr lvl="1"/>
            <a:r>
              <a:rPr lang="en-CA" dirty="0"/>
              <a:t>Strong community</a:t>
            </a:r>
          </a:p>
          <a:p>
            <a:endParaRPr lang="en-CA" dirty="0"/>
          </a:p>
          <a:p>
            <a:r>
              <a:rPr lang="en-CA" dirty="0"/>
              <a:t>Enables better &amp; more efficient healthcare</a:t>
            </a:r>
          </a:p>
        </p:txBody>
      </p:sp>
      <p:sp>
        <p:nvSpPr>
          <p:cNvPr id="5" name="Footer Placeholder 4">
            <a:extLst>
              <a:ext uri="{FF2B5EF4-FFF2-40B4-BE49-F238E27FC236}">
                <a16:creationId xmlns:a16="http://schemas.microsoft.com/office/drawing/2014/main" id="{81EE1681-779E-47B9-A1A2-6A850D747A49}"/>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6" name="Slide Number Placeholder 5">
            <a:extLst>
              <a:ext uri="{FF2B5EF4-FFF2-40B4-BE49-F238E27FC236}">
                <a16:creationId xmlns:a16="http://schemas.microsoft.com/office/drawing/2014/main" id="{3A250BF4-ABCE-42CE-8EB3-A95271DC28E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13" name="Picture 12" descr="A picture containing indoor, sitting, wall&#10;&#10;Description generated with high confidence">
            <a:extLst>
              <a:ext uri="{FF2B5EF4-FFF2-40B4-BE49-F238E27FC236}">
                <a16:creationId xmlns:a16="http://schemas.microsoft.com/office/drawing/2014/main" id="{D71894BF-D1DA-4E1E-B201-9C310B1E123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224" y="3283462"/>
            <a:ext cx="1041453" cy="1156372"/>
          </a:xfrm>
          <a:prstGeom prst="rect">
            <a:avLst/>
          </a:prstGeom>
        </p:spPr>
      </p:pic>
      <p:pic>
        <p:nvPicPr>
          <p:cNvPr id="16" name="Picture 15" descr="A screen shot of a computer&#10;&#10;Description generated with very high confidence">
            <a:extLst>
              <a:ext uri="{FF2B5EF4-FFF2-40B4-BE49-F238E27FC236}">
                <a16:creationId xmlns:a16="http://schemas.microsoft.com/office/drawing/2014/main" id="{8D752419-EFE5-49D1-A3DF-CBC9B88BA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0798" y="3253953"/>
            <a:ext cx="890779" cy="1259051"/>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id="{B4968322-66D5-40B6-9AF1-564EFB509D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9605" y="1843114"/>
            <a:ext cx="1124356" cy="751913"/>
          </a:xfrm>
          <a:prstGeom prst="rect">
            <a:avLst/>
          </a:prstGeom>
        </p:spPr>
      </p:pic>
      <p:sp>
        <p:nvSpPr>
          <p:cNvPr id="19" name="Arrow: Left-Right 18">
            <a:extLst>
              <a:ext uri="{FF2B5EF4-FFF2-40B4-BE49-F238E27FC236}">
                <a16:creationId xmlns:a16="http://schemas.microsoft.com/office/drawing/2014/main" id="{0C6217DA-0F87-48C2-A8CA-A0752CC7D7B4}"/>
              </a:ext>
            </a:extLst>
          </p:cNvPr>
          <p:cNvSpPr/>
          <p:nvPr/>
        </p:nvSpPr>
        <p:spPr>
          <a:xfrm>
            <a:off x="1910186" y="3700305"/>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0" name="Arrow: Left-Right 19">
            <a:extLst>
              <a:ext uri="{FF2B5EF4-FFF2-40B4-BE49-F238E27FC236}">
                <a16:creationId xmlns:a16="http://schemas.microsoft.com/office/drawing/2014/main" id="{7646E3A2-F5A5-4C5A-9392-7614AF6D0188}"/>
              </a:ext>
            </a:extLst>
          </p:cNvPr>
          <p:cNvSpPr/>
          <p:nvPr/>
        </p:nvSpPr>
        <p:spPr>
          <a:xfrm rot="18000000">
            <a:off x="1174340" y="2730088"/>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1" name="Arrow: Left-Right 20">
            <a:extLst>
              <a:ext uri="{FF2B5EF4-FFF2-40B4-BE49-F238E27FC236}">
                <a16:creationId xmlns:a16="http://schemas.microsoft.com/office/drawing/2014/main" id="{B727E957-928A-4B96-A027-6BF6AD6A3436}"/>
              </a:ext>
            </a:extLst>
          </p:cNvPr>
          <p:cNvSpPr/>
          <p:nvPr/>
        </p:nvSpPr>
        <p:spPr>
          <a:xfrm rot="3600000">
            <a:off x="2561940" y="2739600"/>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3" name="Picture 22">
            <a:extLst>
              <a:ext uri="{FF2B5EF4-FFF2-40B4-BE49-F238E27FC236}">
                <a16:creationId xmlns:a16="http://schemas.microsoft.com/office/drawing/2014/main" id="{ABC2EE17-BB88-4CD9-A46E-DFCCEBAA5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826" y="2780501"/>
            <a:ext cx="609524" cy="609524"/>
          </a:xfrm>
          <a:prstGeom prst="rect">
            <a:avLst/>
          </a:prstGeom>
        </p:spPr>
      </p:pic>
    </p:spTree>
    <p:extLst>
      <p:ext uri="{BB962C8B-B14F-4D97-AF65-F5344CB8AC3E}">
        <p14:creationId xmlns:p14="http://schemas.microsoft.com/office/powerpoint/2010/main" val="248238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r>
              <a:rPr lang="en-US" dirty="0"/>
              <a:t>Let’s go a bit deeper</a:t>
            </a:r>
          </a:p>
        </p:txBody>
      </p:sp>
    </p:spTree>
    <p:extLst>
      <p:ext uri="{BB962C8B-B14F-4D97-AF65-F5344CB8AC3E}">
        <p14:creationId xmlns:p14="http://schemas.microsoft.com/office/powerpoint/2010/main" val="245232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462463"/>
            <a:ext cx="4914900" cy="398462"/>
          </a:xfrm>
        </p:spPr>
        <p:txBody>
          <a:bodyPr anchor="b"/>
          <a:lstStyle/>
          <a:p>
            <a:r>
              <a:rPr lang="en-US" sz="180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9652" y="303498"/>
            <a:ext cx="6302861" cy="356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16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t>Existing healthcare standards and bodies</a:t>
            </a:r>
          </a:p>
        </p:txBody>
      </p:sp>
      <p:sp>
        <p:nvSpPr>
          <p:cNvPr id="5" name="Content Placeholder 4"/>
          <p:cNvSpPr>
            <a:spLocks noGrp="1"/>
          </p:cNvSpPr>
          <p:nvPr>
            <p:ph idx="1"/>
          </p:nvPr>
        </p:nvSpPr>
        <p:spPr/>
        <p:txBody>
          <a:bodyPr>
            <a:normAutofit lnSpcReduction="10000"/>
          </a:bodyPr>
          <a:lstStyle/>
          <a:p>
            <a:r>
              <a:rPr lang="en-US" sz="2100" dirty="0"/>
              <a:t>HL7 – v2, v3, CDA</a:t>
            </a:r>
          </a:p>
          <a:p>
            <a:r>
              <a:rPr lang="en-US" sz="2100" dirty="0"/>
              <a:t>OpenEHR</a:t>
            </a:r>
          </a:p>
          <a:p>
            <a:r>
              <a:rPr lang="en-US" sz="2100" dirty="0"/>
              <a:t>CDISC – SDTM, ADAM, define.xml</a:t>
            </a:r>
          </a:p>
          <a:p>
            <a:r>
              <a:rPr lang="en-US" sz="2100" dirty="0"/>
              <a:t>X12</a:t>
            </a:r>
          </a:p>
          <a:p>
            <a:r>
              <a:rPr lang="en-US" sz="2100" dirty="0"/>
              <a:t>CTS</a:t>
            </a:r>
          </a:p>
          <a:p>
            <a:r>
              <a:rPr lang="en-US" sz="2100" dirty="0"/>
              <a:t>ISO – 11179, 21090, etc.</a:t>
            </a:r>
          </a:p>
          <a:p>
            <a:r>
              <a:rPr lang="en-US" sz="2100" dirty="0"/>
              <a:t>DICOM</a:t>
            </a:r>
          </a:p>
          <a:p>
            <a:r>
              <a:rPr lang="en-US" sz="2100" dirty="0"/>
              <a:t>W3C – Xforms, XSD</a:t>
            </a:r>
          </a:p>
          <a:p>
            <a:r>
              <a:rPr lang="en-US" sz="2100" dirty="0"/>
              <a:t>Many others</a:t>
            </a:r>
          </a:p>
        </p:txBody>
      </p:sp>
      <p:sp>
        <p:nvSpPr>
          <p:cNvPr id="2" name="Slide Number Placeholder 1"/>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18</a:t>
            </a:fld>
            <a:endParaRPr lang="en-CA" dirty="0"/>
          </a:p>
        </p:txBody>
      </p:sp>
      <p:sp>
        <p:nvSpPr>
          <p:cNvPr id="6" name="TextBox 5"/>
          <p:cNvSpPr txBox="1"/>
          <p:nvPr/>
        </p:nvSpPr>
        <p:spPr>
          <a:xfrm>
            <a:off x="2141730" y="2559375"/>
            <a:ext cx="4401269" cy="507831"/>
          </a:xfrm>
          <a:prstGeom prst="rect">
            <a:avLst/>
          </a:prstGeom>
          <a:solidFill>
            <a:schemeClr val="bg1"/>
          </a:solidFill>
        </p:spPr>
        <p:txBody>
          <a:bodyPr wrap="none" rtlCol="0">
            <a:spAutoFit/>
          </a:bodyPr>
          <a:lstStyle/>
          <a:p>
            <a:r>
              <a:rPr lang="en-US" sz="2700" b="1" dirty="0">
                <a:solidFill>
                  <a:srgbClr val="C00000"/>
                </a:solidFill>
              </a:rPr>
              <a:t>Do we really need one more?</a:t>
            </a:r>
            <a:endParaRPr lang="en-CA" sz="2700" b="1" dirty="0">
              <a:solidFill>
                <a:srgbClr val="C00000"/>
              </a:solidFill>
            </a:endParaRPr>
          </a:p>
        </p:txBody>
      </p:sp>
    </p:spTree>
    <p:extLst>
      <p:ext uri="{BB962C8B-B14F-4D97-AF65-F5344CB8AC3E}">
        <p14:creationId xmlns:p14="http://schemas.microsoft.com/office/powerpoint/2010/main" val="223355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noAutofit/>
          </a:bodyPr>
          <a:lstStyle/>
          <a:p>
            <a:r>
              <a:rPr lang="en-US" sz="2400" noProof="0" dirty="0"/>
              <a:t>Has been a need to share healthcare information electronically for a long time</a:t>
            </a:r>
          </a:p>
          <a:p>
            <a:pPr lvl="1"/>
            <a:r>
              <a:rPr lang="en-US" sz="2400" noProof="0" dirty="0"/>
              <a:t>HL7 v2 is over 30 years old</a:t>
            </a:r>
          </a:p>
          <a:p>
            <a:r>
              <a:rPr lang="en-US" sz="2400" noProof="0" dirty="0"/>
              <a:t>Increasing pressure to broaden scope of sharing</a:t>
            </a:r>
          </a:p>
          <a:p>
            <a:pPr lvl="1"/>
            <a:r>
              <a:rPr lang="en-US" sz="2400" noProof="0" dirty="0"/>
              <a:t>Across organizations, disciplines, even borders</a:t>
            </a:r>
          </a:p>
          <a:p>
            <a:pPr lvl="1"/>
            <a:r>
              <a:rPr lang="en-US" sz="2400" noProof="0" dirty="0"/>
              <a:t>Mobile &amp; cloud-based applications</a:t>
            </a:r>
          </a:p>
          <a:p>
            <a:pPr lvl="1"/>
            <a:r>
              <a:rPr lang="en-US" sz="2400" noProof="0" dirty="0"/>
              <a:t>Faster – integration in days or weeks, not months or years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20074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B291-D178-F845-A624-C063CD814EBD}"/>
              </a:ext>
            </a:extLst>
          </p:cNvPr>
          <p:cNvSpPr>
            <a:spLocks noGrp="1"/>
          </p:cNvSpPr>
          <p:nvPr>
            <p:ph type="title"/>
          </p:nvPr>
        </p:nvSpPr>
        <p:spPr/>
        <p:txBody>
          <a:bodyPr/>
          <a:lstStyle/>
          <a:p>
            <a:r>
              <a:rPr lang="en-US" dirty="0"/>
              <a:t>introduction to hl7 </a:t>
            </a:r>
            <a:r>
              <a:rPr lang="en-US" dirty="0" err="1"/>
              <a:t>fhir</a:t>
            </a:r>
            <a:endParaRPr lang="en-US" dirty="0"/>
          </a:p>
        </p:txBody>
      </p:sp>
      <p:sp>
        <p:nvSpPr>
          <p:cNvPr id="3" name="Text Placeholder 2">
            <a:extLst>
              <a:ext uri="{FF2B5EF4-FFF2-40B4-BE49-F238E27FC236}">
                <a16:creationId xmlns:a16="http://schemas.microsoft.com/office/drawing/2014/main" id="{FB8567A8-8B16-114E-991D-D5FC4F2425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90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a:t>
            </a:r>
          </a:p>
        </p:txBody>
      </p:sp>
      <p:sp>
        <p:nvSpPr>
          <p:cNvPr id="3" name="Content Placeholder 2"/>
          <p:cNvSpPr>
            <a:spLocks noGrp="1"/>
          </p:cNvSpPr>
          <p:nvPr>
            <p:ph idx="1"/>
          </p:nvPr>
        </p:nvSpPr>
        <p:spPr/>
        <p:txBody>
          <a:bodyPr>
            <a:noAutofit/>
          </a:bodyPr>
          <a:lstStyle/>
          <a:p>
            <a:r>
              <a:rPr lang="en-US" sz="2400" noProof="0" dirty="0"/>
              <a:t>V2</a:t>
            </a:r>
          </a:p>
          <a:p>
            <a:pPr lvl="1"/>
            <a:r>
              <a:rPr lang="en-US" sz="2400" noProof="0" dirty="0"/>
              <a:t>Works relatively well within institutions, but is legacy and has lots of limitations</a:t>
            </a:r>
          </a:p>
          <a:p>
            <a:r>
              <a:rPr lang="en-US" sz="2400" dirty="0"/>
              <a:t>V3</a:t>
            </a:r>
          </a:p>
          <a:p>
            <a:pPr lvl="1"/>
            <a:r>
              <a:rPr lang="en-US" sz="2400" dirty="0"/>
              <a:t>Newer, with semi-robust reference model, but has a steep learning curve</a:t>
            </a:r>
            <a:endParaRPr lang="en-US" sz="2400" noProof="0" dirty="0"/>
          </a:p>
          <a:p>
            <a:r>
              <a:rPr lang="en-US" sz="2400" dirty="0"/>
              <a:t>CDA</a:t>
            </a:r>
          </a:p>
          <a:p>
            <a:pPr lvl="1"/>
            <a:r>
              <a:rPr lang="en-US" sz="2400" dirty="0"/>
              <a:t>Still has a steep learning curve and document architecture doesn’t fit for all problems</a:t>
            </a:r>
          </a:p>
          <a:p>
            <a:pPr lvl="1"/>
            <a:endParaRPr lang="en-US" sz="2400" dirty="0"/>
          </a:p>
          <a:p>
            <a:pPr lvl="1"/>
            <a:endParaRPr lang="en-US" sz="2400" dirty="0"/>
          </a:p>
          <a:p>
            <a:pPr lvl="1"/>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30236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noAutofit/>
          </a:bodyPr>
          <a:lstStyle/>
          <a:p>
            <a:r>
              <a:rPr lang="en-CA" sz="2400" dirty="0"/>
              <a:t>v2, v3 and CDA have produced “bigger” silos</a:t>
            </a:r>
          </a:p>
          <a:p>
            <a:pPr lvl="1"/>
            <a:r>
              <a:rPr lang="en-CA" sz="2400" dirty="0"/>
              <a:t>Different IGs / implementations create barriers</a:t>
            </a:r>
          </a:p>
          <a:p>
            <a:pPr lvl="1"/>
            <a:r>
              <a:rPr lang="en-CA" sz="2400" dirty="0"/>
              <a:t>Interoperating still requires painful mapping &amp; transformation exercises.</a:t>
            </a:r>
          </a:p>
          <a:p>
            <a:pPr lvl="1"/>
            <a:r>
              <a:rPr lang="en-CA" sz="2400" dirty="0"/>
              <a:t>Low discoverability – lots of technical discussions needed before data can flow</a:t>
            </a:r>
          </a:p>
          <a:p>
            <a:r>
              <a:rPr lang="en-CA" sz="2400" dirty="0"/>
              <a:t>Silos are inevitable – differing requirements</a:t>
            </a:r>
          </a:p>
          <a:p>
            <a:pPr lvl="1"/>
            <a:r>
              <a:rPr lang="en-CA" sz="2400" b="1" dirty="0"/>
              <a:t>But need to lower the barriers and reduce time </a:t>
            </a:r>
            <a:br>
              <a:rPr lang="en-CA" sz="2400" b="1" dirty="0"/>
            </a:br>
            <a:r>
              <a:rPr lang="en-CA" sz="2400" b="1" dirty="0"/>
              <a:t>to build connections between them</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72877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So I should drop everything and use FHIR?</a:t>
            </a:r>
          </a:p>
        </p:txBody>
      </p:sp>
      <p:sp>
        <p:nvSpPr>
          <p:cNvPr id="3" name="Content Placeholder 2"/>
          <p:cNvSpPr>
            <a:spLocks noGrp="1"/>
          </p:cNvSpPr>
          <p:nvPr>
            <p:ph idx="1"/>
          </p:nvPr>
        </p:nvSpPr>
        <p:spPr/>
        <p:txBody>
          <a:bodyPr>
            <a:normAutofit/>
          </a:bodyPr>
          <a:lstStyle/>
          <a:p>
            <a:r>
              <a:rPr lang="en-US" sz="2400" noProof="0" dirty="0"/>
              <a:t>Tossing functioning systems the instant a promising newcomer appears is </a:t>
            </a:r>
            <a:r>
              <a:rPr lang="en-US" sz="2400" b="1" noProof="0" dirty="0"/>
              <a:t>not</a:t>
            </a:r>
            <a:r>
              <a:rPr lang="en-US" sz="2400" noProof="0" dirty="0"/>
              <a:t> generally a wise strategy</a:t>
            </a:r>
          </a:p>
          <a:p>
            <a:r>
              <a:rPr lang="en-US" sz="2400" noProof="0" dirty="0"/>
              <a:t>There’s room for something better</a:t>
            </a:r>
          </a:p>
          <a:p>
            <a:pPr lvl="1"/>
            <a:r>
              <a:rPr lang="en-US" sz="2400" noProof="0" dirty="0"/>
              <a:t>FHIR tries to fill that gap</a:t>
            </a:r>
          </a:p>
          <a:p>
            <a:pPr lvl="1"/>
            <a:r>
              <a:rPr lang="en-US" sz="2400" noProof="0" dirty="0"/>
              <a:t>Market will decide whether FHIR survives, coexists or replaces other products</a:t>
            </a:r>
          </a:p>
          <a:p>
            <a:r>
              <a:rPr lang="en-US" sz="2400" dirty="0"/>
              <a:t>Effort spent on v2, v3 &amp; CDA can be still be leveraged</a:t>
            </a:r>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288730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noProof="0" dirty="0"/>
              <a:t>Complexity Model</a:t>
            </a:r>
          </a:p>
        </p:txBody>
      </p:sp>
      <p:sp>
        <p:nvSpPr>
          <p:cNvPr id="3" name="Slide Number Placeholder 2"/>
          <p:cNvSpPr>
            <a:spLocks noGrp="1"/>
          </p:cNvSpPr>
          <p:nvPr>
            <p:ph type="sldNum" sz="quarter" idx="12"/>
          </p:nvPr>
        </p:nvSpPr>
        <p:spPr>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23</a:t>
            </a:fld>
            <a:endParaRPr lang="en-CA" dirty="0"/>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0"/>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HL7 v2</a:t>
            </a:r>
          </a:p>
        </p:txBody>
      </p:sp>
      <p:sp>
        <p:nvSpPr>
          <p:cNvPr id="16" name="Oval 15"/>
          <p:cNvSpPr/>
          <p:nvPr/>
        </p:nvSpPr>
        <p:spPr>
          <a:xfrm>
            <a:off x="6229350" y="114300"/>
            <a:ext cx="10287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Snomed</a:t>
            </a:r>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openEHR</a:t>
            </a:r>
          </a:p>
        </p:txBody>
      </p:sp>
      <p:cxnSp>
        <p:nvCxnSpPr>
          <p:cNvPr id="24" name="Straight Arrow Connector 23"/>
          <p:cNvCxnSpPr/>
          <p:nvPr/>
        </p:nvCxnSpPr>
        <p:spPr>
          <a:xfrm>
            <a:off x="5960269" y="3350419"/>
            <a:ext cx="728663" cy="62865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24601" y="3473053"/>
            <a:ext cx="627095" cy="300082"/>
          </a:xfrm>
          <a:prstGeom prst="rect">
            <a:avLst/>
          </a:prstGeom>
          <a:noFill/>
        </p:spPr>
        <p:txBody>
          <a:bodyPr wrap="none">
            <a:spAutoFit/>
          </a:bodyPr>
          <a:lstStyle/>
          <a:p>
            <a:pPr>
              <a:defRPr/>
            </a:pPr>
            <a:r>
              <a:rPr lang="en-AU" sz="1350" dirty="0">
                <a:solidFill>
                  <a:schemeClr val="bg1">
                    <a:lumMod val="75000"/>
                  </a:schemeClr>
                </a:solidFill>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Tree>
    <p:extLst>
      <p:ext uri="{BB962C8B-B14F-4D97-AF65-F5344CB8AC3E}">
        <p14:creationId xmlns:p14="http://schemas.microsoft.com/office/powerpoint/2010/main" val="279460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0512-4964-B341-ADB5-9841F9803167}"/>
              </a:ext>
            </a:extLst>
          </p:cNvPr>
          <p:cNvSpPr>
            <a:spLocks noGrp="1"/>
          </p:cNvSpPr>
          <p:nvPr>
            <p:ph type="title"/>
          </p:nvPr>
        </p:nvSpPr>
        <p:spPr/>
        <p:txBody>
          <a:bodyPr/>
          <a:lstStyle/>
          <a:p>
            <a:r>
              <a:rPr lang="en-US" dirty="0"/>
              <a:t>What is FHIR?</a:t>
            </a:r>
            <a:br>
              <a:rPr lang="en-US" dirty="0"/>
            </a:br>
            <a:r>
              <a:rPr lang="en-US" sz="3200" dirty="0"/>
              <a:t>Further look</a:t>
            </a:r>
          </a:p>
        </p:txBody>
      </p:sp>
      <p:sp>
        <p:nvSpPr>
          <p:cNvPr id="3" name="Text Placeholder 2">
            <a:extLst>
              <a:ext uri="{FF2B5EF4-FFF2-40B4-BE49-F238E27FC236}">
                <a16:creationId xmlns:a16="http://schemas.microsoft.com/office/drawing/2014/main" id="{A2062B2A-DC44-664B-8EFA-1752E0CF0F2F}"/>
              </a:ext>
            </a:extLst>
          </p:cNvPr>
          <p:cNvSpPr>
            <a:spLocks noGrp="1"/>
          </p:cNvSpPr>
          <p:nvPr>
            <p:ph type="body" idx="1"/>
          </p:nvPr>
        </p:nvSpPr>
        <p:spPr/>
        <p:txBody>
          <a:bodyPr/>
          <a:lstStyle/>
          <a:p>
            <a:r>
              <a:rPr lang="en-US" dirty="0"/>
              <a:t>And how is it different?</a:t>
            </a:r>
          </a:p>
        </p:txBody>
      </p:sp>
    </p:spTree>
    <p:extLst>
      <p:ext uri="{BB962C8B-B14F-4D97-AF65-F5344CB8AC3E}">
        <p14:creationId xmlns:p14="http://schemas.microsoft.com/office/powerpoint/2010/main" val="144015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noAutofit/>
          </a:bodyPr>
          <a:lstStyle/>
          <a:p>
            <a:r>
              <a:rPr lang="en-US" sz="2400" b="1" noProof="0" dirty="0"/>
              <a:t>F</a:t>
            </a:r>
            <a:r>
              <a:rPr lang="en-US" sz="2400" noProof="0" dirty="0"/>
              <a:t> – Fast (to design &amp; to implement)</a:t>
            </a:r>
          </a:p>
          <a:p>
            <a:pPr lvl="1"/>
            <a:r>
              <a:rPr lang="en-US" sz="2400" noProof="0" dirty="0"/>
              <a:t>Relative – No technology can make integration as fast as we’d like</a:t>
            </a:r>
          </a:p>
          <a:p>
            <a:r>
              <a:rPr lang="en-US" sz="2400" b="1" noProof="0" dirty="0"/>
              <a:t>H</a:t>
            </a:r>
            <a:r>
              <a:rPr lang="en-US" sz="2400" noProof="0" dirty="0"/>
              <a:t> – Healthcare</a:t>
            </a:r>
          </a:p>
          <a:p>
            <a:pPr lvl="1"/>
            <a:r>
              <a:rPr lang="en-US" sz="2400" noProof="0" dirty="0"/>
              <a:t>That’s why we’re here</a:t>
            </a:r>
          </a:p>
          <a:p>
            <a:r>
              <a:rPr lang="en-US" sz="2400" b="1" noProof="0" dirty="0"/>
              <a:t>I</a:t>
            </a:r>
            <a:r>
              <a:rPr lang="en-US" sz="2400" noProof="0" dirty="0"/>
              <a:t> – Interoperable</a:t>
            </a:r>
          </a:p>
          <a:p>
            <a:pPr lvl="1"/>
            <a:r>
              <a:rPr lang="en-US" sz="2400" noProof="0" dirty="0"/>
              <a:t>Ditto</a:t>
            </a:r>
          </a:p>
          <a:p>
            <a:r>
              <a:rPr lang="en-US" sz="2400" b="1" noProof="0" dirty="0"/>
              <a:t>R</a:t>
            </a:r>
            <a:r>
              <a:rPr lang="en-US" sz="2400" noProof="0" dirty="0"/>
              <a:t> – Resources</a:t>
            </a:r>
          </a:p>
          <a:p>
            <a:pPr lvl="1"/>
            <a:r>
              <a:rPr lang="en-US" sz="2400" noProof="0" dirty="0"/>
              <a:t>Building blocks – more on these to follow</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411883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noAutofit/>
          </a:bodyPr>
          <a:lstStyle/>
          <a:p>
            <a:pPr lvl="0"/>
            <a:r>
              <a:rPr lang="en-US" sz="2400" noProof="0" dirty="0"/>
              <a:t>Focus on </a:t>
            </a:r>
            <a:r>
              <a:rPr lang="en-US" sz="2400" b="1" noProof="0" dirty="0"/>
              <a:t>Implementers</a:t>
            </a:r>
          </a:p>
          <a:p>
            <a:pPr lvl="0"/>
            <a:r>
              <a:rPr lang="en-US" sz="2400" noProof="0" dirty="0"/>
              <a:t>Target support for </a:t>
            </a:r>
            <a:r>
              <a:rPr lang="en-US" sz="2400" b="1" noProof="0" dirty="0"/>
              <a:t>common</a:t>
            </a:r>
            <a:r>
              <a:rPr lang="en-US" sz="2400" noProof="0" dirty="0"/>
              <a:t> </a:t>
            </a:r>
            <a:r>
              <a:rPr lang="en-US" sz="2400" b="1" noProof="0" dirty="0"/>
              <a:t>scenarios</a:t>
            </a:r>
          </a:p>
          <a:p>
            <a:r>
              <a:rPr lang="en-US" sz="2400" noProof="0" dirty="0"/>
              <a:t>Leverage cross-industry </a:t>
            </a:r>
            <a:r>
              <a:rPr lang="en-US" sz="2400" b="1" noProof="0" dirty="0"/>
              <a:t>web technologies</a:t>
            </a:r>
          </a:p>
          <a:p>
            <a:r>
              <a:rPr lang="en-US" sz="2400" noProof="0" dirty="0"/>
              <a:t>Require </a:t>
            </a:r>
            <a:r>
              <a:rPr lang="en-US" sz="2400" b="1" noProof="0" dirty="0"/>
              <a:t>human readability</a:t>
            </a:r>
            <a:r>
              <a:rPr lang="en-US" sz="2400" noProof="0" dirty="0"/>
              <a:t> as base level of interoperability</a:t>
            </a:r>
          </a:p>
          <a:p>
            <a:r>
              <a:rPr lang="en-US" sz="2400" noProof="0" dirty="0"/>
              <a:t>Make content </a:t>
            </a:r>
            <a:r>
              <a:rPr lang="en-US" sz="2400" b="1" noProof="0" dirty="0"/>
              <a:t>freely available</a:t>
            </a:r>
          </a:p>
          <a:p>
            <a:r>
              <a:rPr lang="en-US" sz="2400" b="0" noProof="0" dirty="0"/>
              <a:t>Support multiple </a:t>
            </a:r>
            <a:r>
              <a:rPr lang="en-US" sz="2400" b="1" noProof="0" dirty="0"/>
              <a:t>paradigms </a:t>
            </a:r>
            <a:r>
              <a:rPr lang="en-US" sz="2400" b="0" noProof="0" dirty="0"/>
              <a:t>&amp; architectures</a:t>
            </a:r>
          </a:p>
          <a:p>
            <a:r>
              <a:rPr lang="en-US" sz="2400" dirty="0">
                <a:latin typeface="+mn-lt"/>
                <a:cs typeface="+mn-cs"/>
              </a:rPr>
              <a:t>Demonstrate best practice </a:t>
            </a:r>
            <a:r>
              <a:rPr lang="en-US" sz="2400" b="1" dirty="0">
                <a:latin typeface="+mn-lt"/>
                <a:cs typeface="+mn-cs"/>
              </a:rPr>
              <a:t>governance</a:t>
            </a:r>
            <a:endParaRPr lang="en-US" sz="2400" dirty="0"/>
          </a:p>
        </p:txBody>
      </p:sp>
      <p:sp>
        <p:nvSpPr>
          <p:cNvPr id="3" name="Slide Number Placeholder 2"/>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4105051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noAutofit/>
          </a:bodyPr>
          <a:lstStyle/>
          <a:p>
            <a:r>
              <a:rPr lang="en-US" sz="2000" dirty="0"/>
              <a:t>Specification is written for one target audience: implementers (that’s not just programmers)</a:t>
            </a:r>
          </a:p>
          <a:p>
            <a:pPr lvl="1"/>
            <a:r>
              <a:rPr lang="en-US" sz="2000" dirty="0"/>
              <a:t>Rationale, modeling approaches, etc. kept elsewhere</a:t>
            </a:r>
          </a:p>
          <a:p>
            <a:pPr lvl="0"/>
            <a:r>
              <a:rPr lang="en-US" sz="2000" dirty="0"/>
              <a:t>Multiple reference implementations from day 1</a:t>
            </a:r>
          </a:p>
          <a:p>
            <a:pPr lvl="0"/>
            <a:r>
              <a:rPr lang="en-US" sz="2000" dirty="0"/>
              <a:t>Publicly available test servers</a:t>
            </a:r>
          </a:p>
          <a:p>
            <a:pPr lvl="0"/>
            <a:r>
              <a:rPr lang="en-US" sz="2000" dirty="0"/>
              <a:t>Starter APIs published with spec</a:t>
            </a:r>
          </a:p>
          <a:p>
            <a:pPr lvl="1"/>
            <a:r>
              <a:rPr lang="en-US" sz="2000" dirty="0"/>
              <a:t>C#, Java, Pascal, Swift, more coming</a:t>
            </a:r>
          </a:p>
          <a:p>
            <a:pPr lvl="0"/>
            <a:r>
              <a:rPr lang="en-US" sz="2000" dirty="0"/>
              <a:t>Connectathons to verify specification approaches</a:t>
            </a:r>
          </a:p>
          <a:p>
            <a:pPr lvl="0"/>
            <a:r>
              <a:rPr lang="en-US" sz="2000" dirty="0"/>
              <a:t>Instances you can read and understand </a:t>
            </a:r>
            <a:r>
              <a:rPr lang="en-US" sz="2000" dirty="0">
                <a:sym typeface="Wingdings" pitchFamily="2" charset="2"/>
              </a:rPr>
              <a:t></a:t>
            </a:r>
          </a:p>
          <a:p>
            <a:pPr lvl="0"/>
            <a:r>
              <a:rPr lang="en-US" sz="2000" dirty="0">
                <a:sym typeface="Wingdings" pitchFamily="2" charset="2"/>
              </a:rPr>
              <a:t>Lots of examples (and they’re valid too)</a:t>
            </a:r>
            <a:endParaRPr lang="en-US" sz="200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27</a:t>
            </a:fld>
            <a:endParaRPr lang="en-CA" dirty="0"/>
          </a:p>
        </p:txBody>
      </p:sp>
      <p:sp>
        <p:nvSpPr>
          <p:cNvPr id="5" name="Content Placeholder 2"/>
          <p:cNvSpPr txBox="1">
            <a:spLocks/>
          </p:cNvSpPr>
          <p:nvPr/>
        </p:nvSpPr>
        <p:spPr bwMode="auto">
          <a:xfrm>
            <a:off x="6408204" y="2350037"/>
            <a:ext cx="1404156"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HL7.Fhir.Instance.Model;</a:t>
            </a:r>
          </a:p>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HL7.Fhir.Instance.Parsers;</a:t>
            </a:r>
          </a:p>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HL7.Fhir.Instance.Support;</a:t>
            </a:r>
          </a:p>
          <a:p>
            <a:pPr marL="0" indent="0">
              <a:spcBef>
                <a:spcPts val="0"/>
              </a:spcBef>
              <a:buNone/>
            </a:pPr>
            <a:endParaRPr lang="en-US" sz="525" noProof="1">
              <a:solidFill>
                <a:srgbClr val="2B91AF"/>
              </a:solidFill>
              <a:latin typeface="Consolas"/>
            </a:endParaRPr>
          </a:p>
          <a:p>
            <a:pPr marL="0" indent="0">
              <a:spcBef>
                <a:spcPts val="0"/>
              </a:spcBef>
              <a:buNone/>
            </a:pPr>
            <a:r>
              <a:rPr lang="nl-NL" sz="525" noProof="1">
                <a:solidFill>
                  <a:srgbClr val="2B91AF"/>
                </a:solidFill>
                <a:latin typeface="Consolas"/>
              </a:rPr>
              <a:t>XmlReader</a:t>
            </a:r>
            <a:r>
              <a:rPr lang="nl-NL" sz="525" noProof="1">
                <a:solidFill>
                  <a:prstClr val="black"/>
                </a:solidFill>
                <a:latin typeface="Consolas"/>
              </a:rPr>
              <a:t> xr = </a:t>
            </a:r>
            <a:r>
              <a:rPr lang="nl-NL" sz="525" noProof="1">
                <a:solidFill>
                  <a:srgbClr val="2B91AF"/>
                </a:solidFill>
                <a:latin typeface="Consolas"/>
              </a:rPr>
              <a:t>XmlReader</a:t>
            </a:r>
            <a:r>
              <a:rPr lang="nl-NL" sz="525" noProof="1">
                <a:solidFill>
                  <a:prstClr val="black"/>
                </a:solidFill>
                <a:latin typeface="Consolas"/>
              </a:rPr>
              <a:t>.Create(</a:t>
            </a:r>
          </a:p>
          <a:p>
            <a:pPr marL="0" indent="0">
              <a:spcBef>
                <a:spcPts val="0"/>
              </a:spcBef>
              <a:buNone/>
            </a:pPr>
            <a:r>
              <a:rPr lang="nl-NL" sz="525" noProof="1">
                <a:solidFill>
                  <a:prstClr val="black"/>
                </a:solidFill>
                <a:latin typeface="Consolas"/>
              </a:rPr>
              <a:t>	</a:t>
            </a:r>
            <a:r>
              <a:rPr lang="nl-NL" sz="525" noProof="1">
                <a:solidFill>
                  <a:srgbClr val="0000FF"/>
                </a:solidFill>
                <a:latin typeface="Consolas"/>
              </a:rPr>
              <a:t>new </a:t>
            </a:r>
            <a:r>
              <a:rPr lang="nl-NL" sz="525" noProof="1">
                <a:solidFill>
                  <a:srgbClr val="2B91AF"/>
                </a:solidFill>
                <a:latin typeface="Consolas"/>
              </a:rPr>
              <a:t>StreamRead</a:t>
            </a: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IFhirReader</a:t>
            </a:r>
            <a:r>
              <a:rPr lang="nl-NL" sz="525" noProof="1">
                <a:solidFill>
                  <a:prstClr val="black"/>
                </a:solidFill>
                <a:latin typeface="Consolas"/>
              </a:rPr>
              <a:t> r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XmlFhirReader</a:t>
            </a:r>
            <a:endParaRPr lang="nl-NL" sz="525" noProof="1">
              <a:solidFill>
                <a:prstClr val="black"/>
              </a:solidFill>
              <a:latin typeface="Consolas"/>
            </a:endParaRPr>
          </a:p>
          <a:p>
            <a:pPr marL="0" indent="0">
              <a:spcBef>
                <a:spcPts val="0"/>
              </a:spcBef>
              <a:buNone/>
            </a:pPr>
            <a:endParaRPr lang="nl-NL" sz="525" noProof="1">
              <a:solidFill>
                <a:prstClr val="black"/>
              </a:solidFill>
              <a:latin typeface="Consolas"/>
            </a:endParaRPr>
          </a:p>
          <a:p>
            <a:pPr marL="0" indent="0">
              <a:spcBef>
                <a:spcPts val="0"/>
              </a:spcBef>
              <a:buNone/>
            </a:pPr>
            <a:r>
              <a:rPr lang="en-US" sz="525" noProof="1">
                <a:latin typeface="Consolas"/>
              </a:rPr>
              <a:t>//</a:t>
            </a:r>
            <a:r>
              <a:rPr lang="en-US" sz="525" noProof="1">
                <a:solidFill>
                  <a:srgbClr val="2B91AF"/>
                </a:solidFill>
                <a:latin typeface="Consolas"/>
              </a:rPr>
              <a:t> JsonTextReader</a:t>
            </a:r>
            <a:r>
              <a:rPr lang="en-US" sz="525" noProof="1">
                <a:solidFill>
                  <a:prstClr val="black"/>
                </a:solidFill>
                <a:latin typeface="Consolas"/>
              </a:rPr>
              <a:t> jr = </a:t>
            </a:r>
            <a:r>
              <a:rPr lang="en-US" sz="525" noProof="1">
                <a:solidFill>
                  <a:srgbClr val="0000FF"/>
                </a:solidFill>
                <a:latin typeface="Consolas"/>
              </a:rPr>
              <a:t>new</a:t>
            </a:r>
            <a:r>
              <a:rPr lang="en-US" sz="525" noProof="1">
                <a:solidFill>
                  <a:prstClr val="black"/>
                </a:solidFill>
                <a:latin typeface="Consolas"/>
              </a:rPr>
              <a:t> </a:t>
            </a:r>
            <a:r>
              <a:rPr lang="en-US" sz="525" noProof="1">
                <a:solidFill>
                  <a:srgbClr val="2B91AF"/>
                </a:solidFill>
                <a:latin typeface="Consolas"/>
              </a:rPr>
              <a:t>JsonTe</a:t>
            </a:r>
            <a:endParaRPr lang="en-US" sz="525" noProof="1">
              <a:solidFill>
                <a:prstClr val="black"/>
              </a:solidFill>
              <a:latin typeface="Consolas"/>
            </a:endParaRPr>
          </a:p>
          <a:p>
            <a:pPr marL="0" indent="0">
              <a:spcBef>
                <a:spcPts val="0"/>
              </a:spcBef>
              <a:buNone/>
            </a:pPr>
            <a:r>
              <a:rPr lang="en-US" sz="525" noProof="1">
                <a:latin typeface="Consolas"/>
              </a:rPr>
              <a:t>//</a:t>
            </a:r>
            <a:r>
              <a:rPr lang="en-US" sz="525" noProof="1">
                <a:solidFill>
                  <a:srgbClr val="2B91AF"/>
                </a:solidFill>
                <a:latin typeface="Consolas"/>
              </a:rPr>
              <a:t> </a:t>
            </a:r>
            <a:r>
              <a:rPr lang="en-US" sz="525" noProof="1">
                <a:solidFill>
                  <a:prstClr val="black"/>
                </a:solidFill>
                <a:latin typeface="Consolas"/>
              </a:rPr>
              <a:t>	</a:t>
            </a:r>
            <a:r>
              <a:rPr lang="en-US" sz="525" noProof="1">
                <a:solidFill>
                  <a:srgbClr val="0000FF"/>
                </a:solidFill>
                <a:latin typeface="Consolas"/>
              </a:rPr>
              <a:t>new</a:t>
            </a:r>
            <a:r>
              <a:rPr lang="en-US" sz="525" noProof="1">
                <a:solidFill>
                  <a:prstClr val="black"/>
                </a:solidFill>
                <a:latin typeface="Consolas"/>
              </a:rPr>
              <a:t> </a:t>
            </a:r>
            <a:r>
              <a:rPr lang="en-US" sz="525" noProof="1">
                <a:solidFill>
                  <a:srgbClr val="2B91AF"/>
                </a:solidFill>
                <a:latin typeface="Consolas"/>
              </a:rPr>
              <a:t>StreamRead</a:t>
            </a:r>
            <a:endParaRPr lang="en-US" sz="525" noProof="1">
              <a:solidFill>
                <a:prstClr val="black"/>
              </a:solidFill>
              <a:latin typeface="Consolas"/>
            </a:endParaRPr>
          </a:p>
          <a:p>
            <a:pPr marL="0" indent="0">
              <a:spcBef>
                <a:spcPts val="0"/>
              </a:spcBef>
              <a:buNone/>
            </a:pPr>
            <a:r>
              <a:rPr lang="nl-NL" sz="525" noProof="1">
                <a:latin typeface="Consolas"/>
              </a:rPr>
              <a:t>//</a:t>
            </a:r>
            <a:r>
              <a:rPr lang="nl-NL" sz="525" noProof="1">
                <a:solidFill>
                  <a:srgbClr val="2B91AF"/>
                </a:solidFill>
                <a:latin typeface="Consolas"/>
              </a:rPr>
              <a:t> IFhirReader</a:t>
            </a:r>
            <a:r>
              <a:rPr lang="nl-NL" sz="525" noProof="1">
                <a:solidFill>
                  <a:prstClr val="black"/>
                </a:solidFill>
                <a:latin typeface="Consolas"/>
              </a:rPr>
              <a:t> r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JsonFhirRe</a:t>
            </a:r>
            <a:endParaRPr lang="nl-NL" sz="525" noProof="1">
              <a:solidFill>
                <a:prstClr val="black"/>
              </a:solidFill>
              <a:latin typeface="Consolas"/>
            </a:endParaRPr>
          </a:p>
          <a:p>
            <a:pPr marL="0" indent="0">
              <a:spcBef>
                <a:spcPts val="0"/>
              </a:spcBef>
              <a:buNone/>
            </a:pP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ErrorList</a:t>
            </a:r>
            <a:r>
              <a:rPr lang="nl-NL" sz="525" noProof="1">
                <a:solidFill>
                  <a:prstClr val="black"/>
                </a:solidFill>
                <a:latin typeface="Consolas"/>
              </a:rPr>
              <a:t> errors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ErrorList</a:t>
            </a:r>
            <a:r>
              <a:rPr lang="nl-NL" sz="525" noProof="1">
                <a:solidFill>
                  <a:prstClr val="black"/>
                </a:solidFill>
                <a:latin typeface="Consolas"/>
              </a:rPr>
              <a:t>(</a:t>
            </a:r>
          </a:p>
          <a:p>
            <a:pPr marL="0" indent="0">
              <a:spcBef>
                <a:spcPts val="0"/>
              </a:spcBef>
              <a:buNone/>
            </a:pPr>
            <a:r>
              <a:rPr lang="nl-NL" sz="525" noProof="1">
                <a:solidFill>
                  <a:srgbClr val="2B91AF"/>
                </a:solidFill>
                <a:latin typeface="Consolas"/>
              </a:rPr>
              <a:t>LabReport</a:t>
            </a:r>
            <a:r>
              <a:rPr lang="nl-NL" sz="525" noProof="1">
                <a:solidFill>
                  <a:prstClr val="black"/>
                </a:solidFill>
                <a:latin typeface="Consolas"/>
              </a:rPr>
              <a:t> rep = (</a:t>
            </a:r>
            <a:r>
              <a:rPr lang="nl-NL" sz="525" noProof="1">
                <a:solidFill>
                  <a:srgbClr val="2B91AF"/>
                </a:solidFill>
                <a:latin typeface="Consolas"/>
              </a:rPr>
              <a:t>LabReport</a:t>
            </a:r>
            <a:r>
              <a:rPr lang="nl-NL" sz="525" noProof="1">
                <a:solidFill>
                  <a:prstClr val="black"/>
                </a:solidFill>
                <a:latin typeface="Consolas"/>
              </a:rPr>
              <a:t>)</a:t>
            </a:r>
            <a:r>
              <a:rPr lang="nl-NL" sz="525" noProof="1">
                <a:solidFill>
                  <a:srgbClr val="2B91AF"/>
                </a:solidFill>
                <a:latin typeface="Consolas"/>
              </a:rPr>
              <a:t>Resour</a:t>
            </a: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Assert</a:t>
            </a:r>
            <a:r>
              <a:rPr lang="nl-NL" sz="525" noProof="1">
                <a:solidFill>
                  <a:prstClr val="black"/>
                </a:solidFill>
                <a:latin typeface="Consolas"/>
              </a:rPr>
              <a:t>.IsTrue(errors.Count() == 0</a:t>
            </a:r>
          </a:p>
        </p:txBody>
      </p:sp>
    </p:spTree>
    <p:extLst>
      <p:ext uri="{BB962C8B-B14F-4D97-AF65-F5344CB8AC3E}">
        <p14:creationId xmlns:p14="http://schemas.microsoft.com/office/powerpoint/2010/main" val="350493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39652" y="1275606"/>
            <a:ext cx="6480720" cy="3381695"/>
          </a:xfrm>
          <a:prstGeom prst="rect">
            <a:avLst/>
          </a:prstGeom>
          <a:noFill/>
        </p:spPr>
        <p:txBody>
          <a:bodyPr wrap="square" lIns="68580" tIns="34290" rIns="68580" bIns="34290">
            <a:spAutoFit/>
          </a:bodyPr>
          <a:lstStyle/>
          <a:p>
            <a:pPr algn="ctr"/>
            <a:r>
              <a:rPr lang="en-US" sz="21525" b="1"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normAutofit/>
          </a:bodyPr>
          <a:lstStyle/>
          <a:p>
            <a:r>
              <a:rPr lang="en-US" sz="2400" noProof="0" dirty="0"/>
              <a:t>Inclusion of content in core specification is based on “80%” rule</a:t>
            </a:r>
          </a:p>
          <a:p>
            <a:pPr lvl="1"/>
            <a:r>
              <a:rPr lang="en-US" sz="2400" noProof="0" dirty="0"/>
              <a:t>Only include data elements we are confident that most (~80%) of normal implementations using that resource will make use of</a:t>
            </a:r>
          </a:p>
          <a:p>
            <a:pPr lvl="1"/>
            <a:r>
              <a:rPr lang="en-US" sz="2400" noProof="0" dirty="0"/>
              <a:t>Other content in extensions (more on this later)</a:t>
            </a:r>
          </a:p>
          <a:p>
            <a:pPr lvl="1"/>
            <a:r>
              <a:rPr lang="en-US" sz="2400" noProof="0" dirty="0"/>
              <a:t>Easy to say, governance challenge to achieve</a:t>
            </a:r>
          </a:p>
          <a:p>
            <a:r>
              <a:rPr lang="en-US" sz="2400" noProof="0" dirty="0"/>
              <a:t>Resources are simple and easy to understand &amp; use</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38970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noAutofit/>
          </a:bodyPr>
          <a:lstStyle/>
          <a:p>
            <a:r>
              <a:rPr lang="en-US" sz="2400" noProof="0" dirty="0"/>
              <a:t>Instances shared using XML &amp; JSON</a:t>
            </a:r>
          </a:p>
          <a:p>
            <a:r>
              <a:rPr lang="en-US" sz="2400" noProof="0" dirty="0"/>
              <a:t>Web calls work the same way they do for Google &amp; Twitter</a:t>
            </a:r>
          </a:p>
          <a:p>
            <a:r>
              <a:rPr lang="en-US" sz="2400" noProof="0" dirty="0"/>
              <a:t>Rely on HTTPS, OAuth, etc. for security functions</a:t>
            </a:r>
          </a:p>
          <a:p>
            <a:r>
              <a:rPr lang="en-US" sz="2400" noProof="0" dirty="0"/>
              <a:t>Benefits</a:t>
            </a:r>
          </a:p>
          <a:p>
            <a:pPr lvl="1"/>
            <a:r>
              <a:rPr lang="en-US" sz="2400" noProof="0" dirty="0"/>
              <a:t>Cross-Industry standards</a:t>
            </a:r>
          </a:p>
          <a:p>
            <a:pPr lvl="1"/>
            <a:r>
              <a:rPr lang="en-US" sz="2400" noProof="0" dirty="0"/>
              <a:t>Well supported by tools</a:t>
            </a:r>
          </a:p>
          <a:p>
            <a:pPr lvl="1"/>
            <a:r>
              <a:rPr lang="en-US" sz="2400" noProof="0" dirty="0"/>
              <a:t>Understood by developers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29</a:t>
            </a:fld>
            <a:endParaRPr lang="en-CA" dirty="0"/>
          </a:p>
        </p:txBody>
      </p:sp>
      <p:sp>
        <p:nvSpPr>
          <p:cNvPr id="5" name="Rectangle 4"/>
          <p:cNvSpPr/>
          <p:nvPr/>
        </p:nvSpPr>
        <p:spPr>
          <a:xfrm rot="1342982">
            <a:off x="1289306" y="2218718"/>
            <a:ext cx="6480720" cy="1985159"/>
          </a:xfrm>
          <a:prstGeom prst="rect">
            <a:avLst/>
          </a:prstGeom>
          <a:noFill/>
        </p:spPr>
        <p:txBody>
          <a:bodyPr wrap="square" lIns="68580" tIns="34290" rIns="68580" bIns="34290">
            <a:spAutoFit/>
          </a:bodyPr>
          <a:lstStyle/>
          <a:p>
            <a:pPr algn="ctr"/>
            <a:r>
              <a:rPr lang="en-US" sz="12450" b="1"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190861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FHIR?</a:t>
            </a:r>
            <a:endParaRPr lang="en-US" dirty="0"/>
          </a:p>
        </p:txBody>
      </p:sp>
      <p:sp>
        <p:nvSpPr>
          <p:cNvPr id="2" name="Content Placeholder 1"/>
          <p:cNvSpPr>
            <a:spLocks noGrp="1"/>
          </p:cNvSpPr>
          <p:nvPr>
            <p:ph sz="half" idx="1"/>
          </p:nvPr>
        </p:nvSpPr>
        <p:spPr/>
        <p:txBody>
          <a:bodyPr>
            <a:normAutofit fontScale="92500" lnSpcReduction="20000"/>
          </a:bodyPr>
          <a:lstStyle/>
          <a:p>
            <a:r>
              <a:rPr lang="en-CA"/>
              <a:t>Standard to share healthcare data</a:t>
            </a:r>
          </a:p>
          <a:p>
            <a:endParaRPr lang="en-CA" dirty="0"/>
          </a:p>
        </p:txBody>
      </p:sp>
      <p:sp>
        <p:nvSpPr>
          <p:cNvPr id="4" name="Content Placeholder 3">
            <a:extLst>
              <a:ext uri="{FF2B5EF4-FFF2-40B4-BE49-F238E27FC236}">
                <a16:creationId xmlns:a16="http://schemas.microsoft.com/office/drawing/2014/main" id="{6972FF14-3E07-411B-9C76-89B468B9B0DA}"/>
              </a:ext>
            </a:extLst>
          </p:cNvPr>
          <p:cNvSpPr>
            <a:spLocks noGrp="1"/>
          </p:cNvSpPr>
          <p:nvPr>
            <p:ph sz="half" idx="2"/>
          </p:nvPr>
        </p:nvSpPr>
        <p:spPr/>
        <p:txBody>
          <a:bodyPr>
            <a:normAutofit fontScale="92500" lnSpcReduction="20000"/>
          </a:bodyPr>
          <a:lstStyle/>
          <a:p>
            <a:r>
              <a:rPr lang="en-CA" dirty="0"/>
              <a:t>Why?</a:t>
            </a:r>
          </a:p>
          <a:p>
            <a:pPr lvl="1"/>
            <a:r>
              <a:rPr lang="en-CA" dirty="0"/>
              <a:t>Better patient care</a:t>
            </a:r>
          </a:p>
          <a:p>
            <a:pPr lvl="1"/>
            <a:r>
              <a:rPr lang="en-CA" dirty="0"/>
              <a:t>More efficient delivery</a:t>
            </a:r>
          </a:p>
          <a:p>
            <a:endParaRPr lang="en-CA" dirty="0"/>
          </a:p>
          <a:p>
            <a:r>
              <a:rPr lang="en-CA" dirty="0"/>
              <a:t>How?</a:t>
            </a:r>
          </a:p>
          <a:p>
            <a:pPr lvl="1"/>
            <a:r>
              <a:rPr lang="en-CA" dirty="0"/>
              <a:t>The right data</a:t>
            </a:r>
          </a:p>
          <a:p>
            <a:pPr lvl="1"/>
            <a:r>
              <a:rPr lang="en-CA" dirty="0"/>
              <a:t>to those who need it</a:t>
            </a:r>
          </a:p>
          <a:p>
            <a:pPr lvl="1"/>
            <a:r>
              <a:rPr lang="en-CA" dirty="0"/>
              <a:t>when they need it</a:t>
            </a:r>
          </a:p>
          <a:p>
            <a:pPr lvl="1"/>
            <a:r>
              <a:rPr lang="en-CA" dirty="0"/>
              <a:t>wherever it’s from</a:t>
            </a:r>
          </a:p>
        </p:txBody>
      </p:sp>
      <p:sp>
        <p:nvSpPr>
          <p:cNvPr id="5" name="Footer Placeholder 4">
            <a:extLst>
              <a:ext uri="{FF2B5EF4-FFF2-40B4-BE49-F238E27FC236}">
                <a16:creationId xmlns:a16="http://schemas.microsoft.com/office/drawing/2014/main" id="{81EE1681-779E-47B9-A1A2-6A850D747A49}"/>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6" name="Slide Number Placeholder 5">
            <a:extLst>
              <a:ext uri="{FF2B5EF4-FFF2-40B4-BE49-F238E27FC236}">
                <a16:creationId xmlns:a16="http://schemas.microsoft.com/office/drawing/2014/main" id="{3A250BF4-ABCE-42CE-8EB3-A95271DC28E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3</a:t>
            </a:fld>
            <a:endParaRPr lang="en-US"/>
          </a:p>
        </p:txBody>
      </p:sp>
      <p:pic>
        <p:nvPicPr>
          <p:cNvPr id="13" name="Picture 12" descr="A picture containing indoor, sitting, wall&#10;&#10;Description generated with high confidence">
            <a:extLst>
              <a:ext uri="{FF2B5EF4-FFF2-40B4-BE49-F238E27FC236}">
                <a16:creationId xmlns:a16="http://schemas.microsoft.com/office/drawing/2014/main" id="{D71894BF-D1DA-4E1E-B201-9C310B1E123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224" y="3283462"/>
            <a:ext cx="1041453" cy="1156372"/>
          </a:xfrm>
          <a:prstGeom prst="rect">
            <a:avLst/>
          </a:prstGeom>
        </p:spPr>
      </p:pic>
      <p:pic>
        <p:nvPicPr>
          <p:cNvPr id="16" name="Picture 15" descr="A screen shot of a computer&#10;&#10;Description generated with very high confidence">
            <a:extLst>
              <a:ext uri="{FF2B5EF4-FFF2-40B4-BE49-F238E27FC236}">
                <a16:creationId xmlns:a16="http://schemas.microsoft.com/office/drawing/2014/main" id="{8D752419-EFE5-49D1-A3DF-CBC9B88BA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0798" y="3253953"/>
            <a:ext cx="890779" cy="1259051"/>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id="{B4968322-66D5-40B6-9AF1-564EFB509D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9605" y="1843114"/>
            <a:ext cx="1124356" cy="751913"/>
          </a:xfrm>
          <a:prstGeom prst="rect">
            <a:avLst/>
          </a:prstGeom>
        </p:spPr>
      </p:pic>
      <p:sp>
        <p:nvSpPr>
          <p:cNvPr id="19" name="Arrow: Left-Right 18">
            <a:extLst>
              <a:ext uri="{FF2B5EF4-FFF2-40B4-BE49-F238E27FC236}">
                <a16:creationId xmlns:a16="http://schemas.microsoft.com/office/drawing/2014/main" id="{0C6217DA-0F87-48C2-A8CA-A0752CC7D7B4}"/>
              </a:ext>
            </a:extLst>
          </p:cNvPr>
          <p:cNvSpPr/>
          <p:nvPr/>
        </p:nvSpPr>
        <p:spPr>
          <a:xfrm>
            <a:off x="1910186" y="3700305"/>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0" name="Arrow: Left-Right 19">
            <a:extLst>
              <a:ext uri="{FF2B5EF4-FFF2-40B4-BE49-F238E27FC236}">
                <a16:creationId xmlns:a16="http://schemas.microsoft.com/office/drawing/2014/main" id="{7646E3A2-F5A5-4C5A-9392-7614AF6D0188}"/>
              </a:ext>
            </a:extLst>
          </p:cNvPr>
          <p:cNvSpPr/>
          <p:nvPr/>
        </p:nvSpPr>
        <p:spPr>
          <a:xfrm rot="18000000">
            <a:off x="1174340" y="2730088"/>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1" name="Arrow: Left-Right 20">
            <a:extLst>
              <a:ext uri="{FF2B5EF4-FFF2-40B4-BE49-F238E27FC236}">
                <a16:creationId xmlns:a16="http://schemas.microsoft.com/office/drawing/2014/main" id="{B727E957-928A-4B96-A027-6BF6AD6A3436}"/>
              </a:ext>
            </a:extLst>
          </p:cNvPr>
          <p:cNvSpPr/>
          <p:nvPr/>
        </p:nvSpPr>
        <p:spPr>
          <a:xfrm rot="3600000">
            <a:off x="2561940" y="2739600"/>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3" name="Picture 22">
            <a:extLst>
              <a:ext uri="{FF2B5EF4-FFF2-40B4-BE49-F238E27FC236}">
                <a16:creationId xmlns:a16="http://schemas.microsoft.com/office/drawing/2014/main" id="{ABC2EE17-BB88-4CD9-A46E-DFCCEBAA5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826" y="2780501"/>
            <a:ext cx="609524" cy="609524"/>
          </a:xfrm>
          <a:prstGeom prst="rect">
            <a:avLst/>
          </a:prstGeom>
        </p:spPr>
      </p:pic>
      <p:sp>
        <p:nvSpPr>
          <p:cNvPr id="14" name="Footer Placeholder 2">
            <a:extLst>
              <a:ext uri="{FF2B5EF4-FFF2-40B4-BE49-F238E27FC236}">
                <a16:creationId xmlns:a16="http://schemas.microsoft.com/office/drawing/2014/main" id="{6C03B6C1-59D2-D34B-91A1-0AE49F33C075}"/>
              </a:ext>
            </a:extLst>
          </p:cNvPr>
          <p:cNvSpPr>
            <a:spLocks noGrp="1"/>
          </p:cNvSpPr>
          <p:nvPr>
            <p:ph type="ftr" sz="quarter" idx="11"/>
          </p:nvPr>
        </p:nvSpPr>
        <p:spPr>
          <a:xfrm>
            <a:off x="1456764" y="4778707"/>
            <a:ext cx="6382871" cy="258970"/>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(c) 2018 HL7 ® Int’l.  HL7, Health Level Seven, FHIR, &amp; FHIR Logo are registered trademarks of HL7 International.</a:t>
            </a:r>
            <a:endParaRPr lang="en-US" dirty="0"/>
          </a:p>
        </p:txBody>
      </p:sp>
    </p:spTree>
    <p:extLst>
      <p:ext uri="{BB962C8B-B14F-4D97-AF65-F5344CB8AC3E}">
        <p14:creationId xmlns:p14="http://schemas.microsoft.com/office/powerpoint/2010/main" val="317047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normAutofit/>
          </a:bodyPr>
          <a:lstStyle/>
          <a:p>
            <a:r>
              <a:rPr lang="en-US" sz="2400" noProof="0" dirty="0"/>
              <a:t>Clinical Documents have both narrative and data</a:t>
            </a:r>
            <a:br>
              <a:rPr lang="en-US" sz="2400" noProof="0" dirty="0"/>
            </a:br>
            <a:r>
              <a:rPr lang="en-US" sz="2400" dirty="0"/>
              <a:t>(like CDA)</a:t>
            </a:r>
            <a:endParaRPr lang="en-US" sz="2400" noProof="0" dirty="0"/>
          </a:p>
          <a:p>
            <a:r>
              <a:rPr lang="en-US" sz="2400" noProof="0" dirty="0"/>
              <a:t>The data / narrative dynamic exists throughout the process </a:t>
            </a:r>
          </a:p>
          <a:p>
            <a:pPr lvl="0"/>
            <a:r>
              <a:rPr lang="en-US" sz="2400" noProof="0" dirty="0"/>
              <a:t>In FHIR, </a:t>
            </a:r>
            <a:r>
              <a:rPr lang="en-US" sz="2400" b="1" noProof="0" dirty="0"/>
              <a:t>every</a:t>
            </a:r>
            <a:r>
              <a:rPr lang="en-US" sz="2400" b="0" baseline="0" noProof="0" dirty="0"/>
              <a:t> resource </a:t>
            </a:r>
            <a:r>
              <a:rPr lang="en-US" sz="2400" noProof="0" dirty="0"/>
              <a:t>can (should)</a:t>
            </a:r>
            <a:r>
              <a:rPr lang="en-US" sz="2400" b="0" baseline="0" noProof="0" dirty="0"/>
              <a:t> </a:t>
            </a:r>
            <a:br>
              <a:rPr lang="en-US" sz="2400" b="0" baseline="0" noProof="0" dirty="0"/>
            </a:br>
            <a:r>
              <a:rPr lang="en-US" sz="2400" b="0" baseline="0" noProof="0" dirty="0"/>
              <a:t>have a human-readable expression</a:t>
            </a:r>
          </a:p>
          <a:p>
            <a:pPr lvl="1"/>
            <a:r>
              <a:rPr lang="en-US" sz="2400" noProof="0" dirty="0"/>
              <a:t>Can be direct rendering or human entered</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30</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1767" y="2786903"/>
            <a:ext cx="890650" cy="133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01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normAutofit/>
          </a:bodyPr>
          <a:lstStyle/>
          <a:p>
            <a:r>
              <a:rPr lang="en-US" sz="2400" noProof="0" dirty="0"/>
              <a:t>Unencumbered – free for use, no membership required</a:t>
            </a:r>
          </a:p>
          <a:p>
            <a:r>
              <a:rPr lang="en-US" sz="2400" noProof="0" dirty="0">
                <a:hlinkClick r:id="rId3"/>
              </a:rPr>
              <a:t>http://hl7.org/fhir</a:t>
            </a:r>
            <a:r>
              <a:rPr lang="en-US" sz="2400" noProof="0" dirty="0"/>
              <a:t> + other versions</a:t>
            </a:r>
          </a:p>
          <a:p>
            <a:r>
              <a:rPr lang="en-US" sz="2400" noProof="0" dirty="0"/>
              <a:t>Licensed under CC0: True public domain</a:t>
            </a:r>
          </a:p>
          <a:p>
            <a:r>
              <a:rPr lang="en-US" sz="2400" noProof="0" dirty="0"/>
              <a:t>Any use is allowed</a:t>
            </a:r>
          </a:p>
          <a:p>
            <a:r>
              <a:rPr lang="en-US" sz="2400" noProof="0" dirty="0"/>
              <a:t>HL7 enforces the trademark protection</a:t>
            </a:r>
          </a:p>
          <a:p>
            <a:pPr marL="0" indent="0">
              <a:buNone/>
            </a:pPr>
            <a:r>
              <a:rPr lang="en-US" sz="2400" dirty="0"/>
              <a:t>Business model:</a:t>
            </a:r>
          </a:p>
          <a:p>
            <a:r>
              <a:rPr lang="en-US" sz="2400" dirty="0"/>
              <a:t>If you want to vote, you need to pay</a:t>
            </a:r>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31</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204" y="1889522"/>
            <a:ext cx="1310879" cy="136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2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32</a:t>
            </a:fld>
            <a:endParaRPr lang="en-CA" dirty="0"/>
          </a:p>
        </p:txBody>
      </p:sp>
      <p:graphicFrame>
        <p:nvGraphicFramePr>
          <p:cNvPr id="5" name="Diagram 4"/>
          <p:cNvGraphicFramePr/>
          <p:nvPr>
            <p:extLst/>
          </p:nvPr>
        </p:nvGraphicFramePr>
        <p:xfrm>
          <a:off x="1007604" y="1761660"/>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5112060" y="2355726"/>
            <a:ext cx="2214246" cy="97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sz="2325" kern="0" dirty="0">
                <a:solidFill>
                  <a:schemeClr val="accent1"/>
                </a:solidFill>
              </a:rPr>
              <a:t>What should you use when?</a:t>
            </a:r>
          </a:p>
        </p:txBody>
      </p:sp>
    </p:spTree>
    <p:extLst>
      <p:ext uri="{BB962C8B-B14F-4D97-AF65-F5344CB8AC3E}">
        <p14:creationId xmlns:p14="http://schemas.microsoft.com/office/powerpoint/2010/main" val="2330837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noAutofit/>
          </a:bodyPr>
          <a:lstStyle/>
          <a:p>
            <a:r>
              <a:rPr lang="en-US" sz="2400" noProof="0" dirty="0"/>
              <a:t>REST – Lightweight, leverages web stack</a:t>
            </a:r>
          </a:p>
          <a:p>
            <a:r>
              <a:rPr lang="en-US" sz="2400" noProof="0" dirty="0"/>
              <a:t>Documents – Long-term persistence</a:t>
            </a:r>
          </a:p>
          <a:p>
            <a:r>
              <a:rPr lang="en-US" sz="2400" noProof="0" dirty="0"/>
              <a:t>Messages – Request/response paradigm</a:t>
            </a:r>
          </a:p>
          <a:p>
            <a:r>
              <a:rPr lang="en-US" sz="2400" noProof="0" dirty="0"/>
              <a:t>Other – </a:t>
            </a:r>
            <a:r>
              <a:rPr lang="en-US" sz="2400" dirty="0"/>
              <a:t>Services, other </a:t>
            </a:r>
            <a:r>
              <a:rPr lang="en-US" sz="2400" noProof="0" dirty="0"/>
              <a:t>SOA-based interfaces</a:t>
            </a:r>
            <a:br>
              <a:rPr lang="en-US" sz="2400" noProof="0" dirty="0"/>
            </a:br>
            <a:endParaRPr lang="en-US" sz="2400" noProof="0" dirty="0"/>
          </a:p>
          <a:p>
            <a:r>
              <a:rPr lang="en-US" sz="2400" b="1" noProof="0" dirty="0"/>
              <a:t>Regardless of the approach, the content stays the same</a:t>
            </a:r>
          </a:p>
          <a:p>
            <a:pPr lvl="1"/>
            <a:r>
              <a:rPr lang="en-US" sz="2400" noProof="0" dirty="0"/>
              <a:t>Can leverage same models, same profiles everywhere</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1403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noAutofit/>
          </a:bodyPr>
          <a:lstStyle/>
          <a:p>
            <a:r>
              <a:rPr lang="en-US" sz="2400" noProof="0" dirty="0"/>
              <a:t>FHIR makes no assumptions about the architectural design of systems</a:t>
            </a:r>
          </a:p>
          <a:p>
            <a:pPr lvl="0"/>
            <a:r>
              <a:rPr lang="en-US" sz="2400" noProof="0" dirty="0"/>
              <a:t>You can use it for</a:t>
            </a:r>
          </a:p>
          <a:p>
            <a:pPr lvl="1"/>
            <a:r>
              <a:rPr lang="en-US" sz="2400" noProof="0" dirty="0"/>
              <a:t>Light or heavy</a:t>
            </a:r>
            <a:r>
              <a:rPr lang="en-US" sz="2400" baseline="0" noProof="0" dirty="0"/>
              <a:t> c</a:t>
            </a:r>
            <a:r>
              <a:rPr lang="en-US" sz="2400" noProof="0" dirty="0"/>
              <a:t>lients</a:t>
            </a:r>
          </a:p>
          <a:p>
            <a:pPr lvl="1"/>
            <a:r>
              <a:rPr lang="en-US" sz="2400" noProof="0" dirty="0"/>
              <a:t>Central server or peer-to-peer</a:t>
            </a:r>
            <a:r>
              <a:rPr lang="en-US" sz="2400" baseline="0" noProof="0" dirty="0"/>
              <a:t> sharing</a:t>
            </a:r>
          </a:p>
          <a:p>
            <a:pPr lvl="1"/>
            <a:r>
              <a:rPr lang="en-US" sz="2400" baseline="0" noProof="0" dirty="0"/>
              <a:t>Push or pull</a:t>
            </a:r>
          </a:p>
          <a:p>
            <a:pPr lvl="1"/>
            <a:r>
              <a:rPr lang="en-US" sz="2400" noProof="0" dirty="0"/>
              <a:t>Query</a:t>
            </a:r>
            <a:r>
              <a:rPr lang="en-US" sz="2400" baseline="0" noProof="0" dirty="0"/>
              <a:t> or publish/subscribe</a:t>
            </a:r>
          </a:p>
          <a:p>
            <a:pPr lvl="1"/>
            <a:r>
              <a:rPr lang="en-US" sz="2400" baseline="0" noProof="0" dirty="0"/>
              <a:t>Loosely coupled or tightly coupled environments</a:t>
            </a:r>
          </a:p>
          <a:p>
            <a:pPr lvl="1">
              <a:defRPr/>
            </a:pPr>
            <a:r>
              <a:rPr lang="en-US" sz="2400" dirty="0"/>
              <a:t>With history tracking or without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34</a:t>
            </a:fld>
            <a:endParaRPr lang="en-CA" dirty="0"/>
          </a:p>
        </p:txBody>
      </p:sp>
      <p:pic>
        <p:nvPicPr>
          <p:cNvPr id="6" name="Picture 2" descr="C:\Users\office\AppData\Local\Microsoft\Windows\Temporary Internet Files\Content.IE5\5O8TIZUQ\MC900433839[1].png">
            <a:extLst>
              <a:ext uri="{FF2B5EF4-FFF2-40B4-BE49-F238E27FC236}">
                <a16:creationId xmlns:a16="http://schemas.microsoft.com/office/drawing/2014/main" id="{FE3E8F54-BBE7-1A45-9567-C9EF40F66F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3543" y="1424462"/>
            <a:ext cx="1943444" cy="1943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office\AppData\Local\Microsoft\Windows\Temporary Internet Files\Content.IE5\WA3NX6Q5\MC900432115[1].wmf">
            <a:extLst>
              <a:ext uri="{FF2B5EF4-FFF2-40B4-BE49-F238E27FC236}">
                <a16:creationId xmlns:a16="http://schemas.microsoft.com/office/drawing/2014/main" id="{B8EA6F98-AD00-B54D-B598-F0D374DF3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13" y="1942283"/>
            <a:ext cx="1089813" cy="195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43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35</a:t>
            </a:fld>
            <a:endParaRPr lang="en-US"/>
          </a:p>
        </p:txBody>
      </p:sp>
      <p:cxnSp>
        <p:nvCxnSpPr>
          <p:cNvPr id="18" name="Straight Connector 17"/>
          <p:cNvCxnSpPr>
            <a:stCxn id="19" idx="0"/>
            <a:endCxn id="20" idx="2"/>
          </p:cNvCxnSpPr>
          <p:nvPr/>
        </p:nvCxnSpPr>
        <p:spPr bwMode="auto">
          <a:xfrm flipH="1" flipV="1">
            <a:off x="2471471" y="3209133"/>
            <a:ext cx="2939" cy="43702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2123370" y="3646153"/>
            <a:ext cx="702078" cy="51873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20" name="Rectangle 19"/>
          <p:cNvSpPr/>
          <p:nvPr/>
        </p:nvSpPr>
        <p:spPr bwMode="auto">
          <a:xfrm>
            <a:off x="1931410" y="2762408"/>
            <a:ext cx="1080120" cy="44672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350" dirty="0">
                <a:solidFill>
                  <a:schemeClr val="tx1"/>
                </a:solidFill>
                <a:latin typeface="Arial" charset="0"/>
                <a:cs typeface="Arial" charset="0"/>
              </a:rPr>
              <a:t>Broker</a:t>
            </a:r>
            <a:endParaRPr lang="nl-NL" sz="1350" b="1" dirty="0">
              <a:solidFill>
                <a:schemeClr val="tx1"/>
              </a:solidFill>
              <a:latin typeface="Arial" charset="0"/>
              <a:cs typeface="Arial" charset="0"/>
            </a:endParaRPr>
          </a:p>
        </p:txBody>
      </p:sp>
      <p:grpSp>
        <p:nvGrpSpPr>
          <p:cNvPr id="21" name="Group 20"/>
          <p:cNvGrpSpPr/>
          <p:nvPr/>
        </p:nvGrpSpPr>
        <p:grpSpPr>
          <a:xfrm>
            <a:off x="1862898" y="1505168"/>
            <a:ext cx="502482" cy="125724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v3</a:t>
              </a:r>
            </a:p>
          </p:txBody>
        </p:sp>
      </p:grpSp>
      <p:sp>
        <p:nvSpPr>
          <p:cNvPr id="24" name="Rectangle 23"/>
          <p:cNvSpPr/>
          <p:nvPr/>
        </p:nvSpPr>
        <p:spPr bwMode="auto">
          <a:xfrm>
            <a:off x="1637316" y="3151800"/>
            <a:ext cx="1674186" cy="117289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grpSp>
        <p:nvGrpSpPr>
          <p:cNvPr id="25" name="Group 24"/>
          <p:cNvGrpSpPr/>
          <p:nvPr/>
        </p:nvGrpSpPr>
        <p:grpSpPr>
          <a:xfrm>
            <a:off x="2527837" y="1953029"/>
            <a:ext cx="502482" cy="809379"/>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v2</a:t>
              </a:r>
            </a:p>
          </p:txBody>
        </p:sp>
      </p:grpSp>
      <p:sp>
        <p:nvSpPr>
          <p:cNvPr id="29" name="Rectangle 28"/>
          <p:cNvSpPr/>
          <p:nvPr/>
        </p:nvSpPr>
        <p:spPr bwMode="auto">
          <a:xfrm>
            <a:off x="4019997" y="2363692"/>
            <a:ext cx="1080120" cy="7200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PHR</a:t>
            </a:r>
          </a:p>
        </p:txBody>
      </p:sp>
      <p:cxnSp>
        <p:nvCxnSpPr>
          <p:cNvPr id="30" name="Straight Connector 29"/>
          <p:cNvCxnSpPr/>
          <p:nvPr/>
        </p:nvCxnSpPr>
        <p:spPr bwMode="auto">
          <a:xfrm flipV="1">
            <a:off x="4182015" y="1877639"/>
            <a:ext cx="0" cy="48605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707904" y="1383618"/>
            <a:ext cx="1674186" cy="187220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32" name="Oval 31"/>
          <p:cNvSpPr/>
          <p:nvPr/>
        </p:nvSpPr>
        <p:spPr bwMode="auto">
          <a:xfrm>
            <a:off x="4484154" y="1874631"/>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33" name="Rectangle 32"/>
          <p:cNvSpPr/>
          <p:nvPr/>
        </p:nvSpPr>
        <p:spPr bwMode="auto">
          <a:xfrm>
            <a:off x="4134297" y="1505168"/>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err="1">
                <a:solidFill>
                  <a:schemeClr val="tx1"/>
                </a:solidFill>
                <a:latin typeface="Arial" charset="0"/>
                <a:cs typeface="Arial" charset="0"/>
              </a:rPr>
              <a:t>App</a:t>
            </a:r>
            <a:endParaRPr lang="nl-NL" b="1" dirty="0">
              <a:solidFill>
                <a:schemeClr val="tx1"/>
              </a:solidFill>
              <a:latin typeface="Arial" charset="0"/>
              <a:cs typeface="Arial" charset="0"/>
            </a:endParaRPr>
          </a:p>
        </p:txBody>
      </p:sp>
      <p:sp>
        <p:nvSpPr>
          <p:cNvPr id="35" name="Rectangle 34"/>
          <p:cNvSpPr/>
          <p:nvPr/>
        </p:nvSpPr>
        <p:spPr bwMode="auto">
          <a:xfrm>
            <a:off x="5889099" y="2108596"/>
            <a:ext cx="1769002" cy="134431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37" name="Rectangle 36"/>
          <p:cNvSpPr/>
          <p:nvPr/>
        </p:nvSpPr>
        <p:spPr bwMode="auto">
          <a:xfrm>
            <a:off x="6169118" y="3229552"/>
            <a:ext cx="1080120" cy="44672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dirty="0" err="1">
                <a:solidFill>
                  <a:schemeClr val="tx1"/>
                </a:solidFill>
                <a:latin typeface="Arial" charset="0"/>
                <a:cs typeface="Arial" charset="0"/>
              </a:rPr>
              <a:t>Comm</a:t>
            </a:r>
            <a:r>
              <a:rPr lang="nl-NL" sz="1200" dirty="0">
                <a:solidFill>
                  <a:schemeClr val="tx1"/>
                </a:solidFill>
                <a:latin typeface="Arial" charset="0"/>
                <a:cs typeface="Arial" charset="0"/>
              </a:rPr>
              <a:t>.</a:t>
            </a:r>
          </a:p>
          <a:p>
            <a:pPr algn="ctr" eaLnBrk="1" hangingPunct="1"/>
            <a:r>
              <a:rPr lang="nl-NL" sz="1200" dirty="0">
                <a:solidFill>
                  <a:schemeClr val="tx1"/>
                </a:solidFill>
                <a:latin typeface="Arial" charset="0"/>
                <a:cs typeface="Arial" charset="0"/>
              </a:rPr>
              <a:t>Interface</a:t>
            </a:r>
            <a:endParaRPr lang="nl-NL" sz="1200" b="1" dirty="0">
              <a:solidFill>
                <a:schemeClr val="tx1"/>
              </a:solidFill>
              <a:latin typeface="Arial" charset="0"/>
              <a:cs typeface="Arial" charset="0"/>
            </a:endParaRPr>
          </a:p>
        </p:txBody>
      </p:sp>
      <p:sp>
        <p:nvSpPr>
          <p:cNvPr id="38" name="Rectangle 37"/>
          <p:cNvSpPr/>
          <p:nvPr/>
        </p:nvSpPr>
        <p:spPr bwMode="auto">
          <a:xfrm>
            <a:off x="6172200" y="3675418"/>
            <a:ext cx="1080120" cy="54255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DB</a:t>
            </a:r>
          </a:p>
        </p:txBody>
      </p:sp>
      <p:cxnSp>
        <p:nvCxnSpPr>
          <p:cNvPr id="39" name="Straight Connector 38"/>
          <p:cNvCxnSpPr>
            <a:stCxn id="37" idx="0"/>
            <a:endCxn id="40" idx="4"/>
          </p:cNvCxnSpPr>
          <p:nvPr/>
        </p:nvCxnSpPr>
        <p:spPr bwMode="auto">
          <a:xfrm flipV="1">
            <a:off x="6709178" y="2796696"/>
            <a:ext cx="0" cy="432857"/>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6358139" y="2277964"/>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Tree>
    <p:extLst>
      <p:ext uri="{BB962C8B-B14F-4D97-AF65-F5344CB8AC3E}">
        <p14:creationId xmlns:p14="http://schemas.microsoft.com/office/powerpoint/2010/main" val="123335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1251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39688" y="3381218"/>
            <a:ext cx="1404141" cy="13593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9670" y="1579410"/>
            <a:ext cx="1404156" cy="1401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652132" y="1602738"/>
            <a:ext cx="2063260" cy="2805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707904" y="1923691"/>
            <a:ext cx="1118508" cy="1836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59832" y="2471866"/>
            <a:ext cx="500458" cy="854080"/>
          </a:xfrm>
          <a:prstGeom prst="rect">
            <a:avLst/>
          </a:prstGeom>
          <a:noFill/>
        </p:spPr>
        <p:txBody>
          <a:bodyPr wrap="none" rtlCol="0">
            <a:spAutoFit/>
          </a:bodyPr>
          <a:lstStyle/>
          <a:p>
            <a:r>
              <a:rPr lang="nl-NL" sz="4950" dirty="0">
                <a:solidFill>
                  <a:schemeClr val="bg2">
                    <a:lumMod val="50000"/>
                  </a:schemeClr>
                </a:solidFill>
              </a:rPr>
              <a:t>+</a:t>
            </a:r>
          </a:p>
        </p:txBody>
      </p:sp>
      <p:sp>
        <p:nvSpPr>
          <p:cNvPr id="9" name="TextBox 8"/>
          <p:cNvSpPr txBox="1"/>
          <p:nvPr/>
        </p:nvSpPr>
        <p:spPr>
          <a:xfrm>
            <a:off x="5004048" y="2427734"/>
            <a:ext cx="500458" cy="854080"/>
          </a:xfrm>
          <a:prstGeom prst="rect">
            <a:avLst/>
          </a:prstGeom>
          <a:noFill/>
        </p:spPr>
        <p:txBody>
          <a:bodyPr wrap="none" rtlCol="0">
            <a:spAutoFit/>
          </a:bodyPr>
          <a:lstStyle/>
          <a:p>
            <a:r>
              <a:rPr lang="nl-NL" sz="4950" dirty="0">
                <a:solidFill>
                  <a:schemeClr val="bg2">
                    <a:lumMod val="50000"/>
                  </a:schemeClr>
                </a:solidFill>
              </a:rPr>
              <a:t>=</a:t>
            </a:r>
          </a:p>
        </p:txBody>
      </p:sp>
      <p:sp>
        <p:nvSpPr>
          <p:cNvPr id="3" name="Title 2"/>
          <p:cNvSpPr>
            <a:spLocks noGrp="1"/>
          </p:cNvSpPr>
          <p:nvPr>
            <p:ph type="title"/>
          </p:nvPr>
        </p:nvSpPr>
        <p:spPr>
          <a:xfrm>
            <a:off x="1439652" y="249492"/>
            <a:ext cx="4914546" cy="864096"/>
          </a:xfrm>
        </p:spPr>
        <p:txBody>
          <a:bodyPr/>
          <a:lstStyle/>
          <a:p>
            <a:r>
              <a:rPr lang="en-US" noProof="0" dirty="0"/>
              <a:t>FHIR solutions</a:t>
            </a:r>
          </a:p>
        </p:txBody>
      </p:sp>
      <p:sp>
        <p:nvSpPr>
          <p:cNvPr id="5" name="Slide Number Placeholder 4"/>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37</a:t>
            </a:fld>
            <a:endParaRPr lang="en-CA" dirty="0"/>
          </a:p>
        </p:txBody>
      </p:sp>
      <p:sp>
        <p:nvSpPr>
          <p:cNvPr id="4" name="TextBox 3"/>
          <p:cNvSpPr txBox="1"/>
          <p:nvPr/>
        </p:nvSpPr>
        <p:spPr>
          <a:xfrm>
            <a:off x="1547664" y="1275606"/>
            <a:ext cx="1296165" cy="369332"/>
          </a:xfrm>
          <a:prstGeom prst="rect">
            <a:avLst/>
          </a:prstGeom>
          <a:noFill/>
        </p:spPr>
        <p:txBody>
          <a:bodyPr wrap="square" rtlCol="0">
            <a:spAutoFit/>
          </a:bodyPr>
          <a:lstStyle/>
          <a:p>
            <a:r>
              <a:rPr lang="en-US" b="1" dirty="0"/>
              <a:t>Resources</a:t>
            </a:r>
            <a:endParaRPr lang="en-CA" b="1" dirty="0"/>
          </a:p>
        </p:txBody>
      </p:sp>
      <p:sp>
        <p:nvSpPr>
          <p:cNvPr id="10" name="TextBox 9"/>
          <p:cNvSpPr txBox="1"/>
          <p:nvPr/>
        </p:nvSpPr>
        <p:spPr>
          <a:xfrm>
            <a:off x="3650380" y="1275606"/>
            <a:ext cx="1404156" cy="369332"/>
          </a:xfrm>
          <a:prstGeom prst="rect">
            <a:avLst/>
          </a:prstGeom>
          <a:noFill/>
        </p:spPr>
        <p:txBody>
          <a:bodyPr wrap="square" rtlCol="0">
            <a:spAutoFit/>
          </a:bodyPr>
          <a:lstStyle/>
          <a:p>
            <a:r>
              <a:rPr lang="en-US" b="1" dirty="0"/>
              <a:t>Extensions</a:t>
            </a:r>
            <a:endParaRPr lang="en-CA" b="1" dirty="0"/>
          </a:p>
        </p:txBody>
      </p:sp>
      <p:sp>
        <p:nvSpPr>
          <p:cNvPr id="11" name="TextBox 10"/>
          <p:cNvSpPr txBox="1"/>
          <p:nvPr/>
        </p:nvSpPr>
        <p:spPr>
          <a:xfrm>
            <a:off x="6192180" y="1275606"/>
            <a:ext cx="972108" cy="369332"/>
          </a:xfrm>
          <a:prstGeom prst="rect">
            <a:avLst/>
          </a:prstGeom>
          <a:noFill/>
        </p:spPr>
        <p:txBody>
          <a:bodyPr wrap="square" rtlCol="0">
            <a:spAutoFit/>
          </a:bodyPr>
          <a:lstStyle/>
          <a:p>
            <a:r>
              <a:rPr lang="en-US" b="1" dirty="0"/>
              <a:t>Solution</a:t>
            </a:r>
            <a:endParaRPr lang="en-CA" b="1" dirty="0"/>
          </a:p>
        </p:txBody>
      </p:sp>
    </p:spTree>
    <p:extLst>
      <p:ext uri="{BB962C8B-B14F-4D97-AF65-F5344CB8AC3E}">
        <p14:creationId xmlns:p14="http://schemas.microsoft.com/office/powerpoint/2010/main" val="3681423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noAutofit/>
          </a:bodyPr>
          <a:lstStyle/>
          <a:p>
            <a:r>
              <a:rPr lang="en-US" sz="2400" noProof="0" dirty="0"/>
              <a:t>“Resources” are:</a:t>
            </a:r>
          </a:p>
          <a:p>
            <a:pPr lvl="1"/>
            <a:r>
              <a:rPr lang="en-US" sz="2400" noProof="0" dirty="0"/>
              <a:t>Small logically discrete units of exchange</a:t>
            </a:r>
          </a:p>
          <a:p>
            <a:pPr lvl="1"/>
            <a:r>
              <a:rPr lang="en-US" sz="2400" noProof="0" dirty="0"/>
              <a:t>Defined behavior and meaning</a:t>
            </a:r>
          </a:p>
          <a:p>
            <a:pPr lvl="1"/>
            <a:r>
              <a:rPr lang="en-US" sz="2400" noProof="0" dirty="0"/>
              <a:t>Known identity / location</a:t>
            </a:r>
          </a:p>
          <a:p>
            <a:pPr lvl="1"/>
            <a:r>
              <a:rPr lang="en-US" sz="2400" noProof="0" dirty="0"/>
              <a:t>Smallest unit of transaction</a:t>
            </a:r>
          </a:p>
          <a:p>
            <a:pPr lvl="1"/>
            <a:r>
              <a:rPr lang="en-US" sz="2400" noProof="0" dirty="0"/>
              <a:t>“of interest” to healthcare</a:t>
            </a:r>
          </a:p>
          <a:p>
            <a:pPr lvl="1"/>
            <a:endParaRPr lang="en-US" sz="2400" noProof="0" dirty="0"/>
          </a:p>
          <a:p>
            <a:pPr marL="457200" lvl="1" indent="0">
              <a:buNone/>
            </a:pPr>
            <a:r>
              <a:rPr lang="en-US" sz="2200" noProof="0" dirty="0"/>
              <a:t>V2: Sort of like Segments</a:t>
            </a:r>
          </a:p>
          <a:p>
            <a:pPr marL="457200" lvl="1" indent="0">
              <a:buNone/>
            </a:pPr>
            <a:r>
              <a:rPr lang="en-US" sz="2200" noProof="0" dirty="0"/>
              <a:t>V3: Sort of like CMETs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38</a:t>
            </a:fld>
            <a:endParaRPr lang="en-CA" dirty="0"/>
          </a:p>
        </p:txBody>
      </p:sp>
      <p:pic>
        <p:nvPicPr>
          <p:cNvPr id="5122" name="Picture 2" descr="C:\Users\office\AppData\Local\Microsoft\Windows\Temporary Internet Files\Content.IE5\5WDXES51\MC90043981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4476" y="2517744"/>
            <a:ext cx="1771743" cy="177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940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538893" y="211813"/>
            <a:ext cx="3812837" cy="4644515"/>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5"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8"/>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09"/>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E1131A-B80D-1D41-8F55-97F54B8BDF03}"/>
              </a:ext>
            </a:extLst>
          </p:cNvPr>
          <p:cNvSpPr txBox="1"/>
          <p:nvPr/>
        </p:nvSpPr>
        <p:spPr>
          <a:xfrm>
            <a:off x="127322" y="318409"/>
            <a:ext cx="1144835" cy="646331"/>
          </a:xfrm>
          <a:prstGeom prst="rect">
            <a:avLst/>
          </a:prstGeom>
          <a:noFill/>
        </p:spPr>
        <p:txBody>
          <a:bodyPr wrap="square" rtlCol="0">
            <a:spAutoFit/>
          </a:bodyPr>
          <a:lstStyle/>
          <a:p>
            <a:r>
              <a:rPr lang="en-US" dirty="0"/>
              <a:t>Resource Instance</a:t>
            </a:r>
          </a:p>
        </p:txBody>
      </p:sp>
    </p:spTree>
    <p:extLst>
      <p:ext uri="{BB962C8B-B14F-4D97-AF65-F5344CB8AC3E}">
        <p14:creationId xmlns:p14="http://schemas.microsoft.com/office/powerpoint/2010/main" val="108895520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AF33-4681-4E05-829A-67D6A928FABB}"/>
              </a:ext>
            </a:extLst>
          </p:cNvPr>
          <p:cNvSpPr>
            <a:spLocks noGrp="1"/>
          </p:cNvSpPr>
          <p:nvPr>
            <p:ph type="title"/>
          </p:nvPr>
        </p:nvSpPr>
        <p:spPr/>
        <p:txBody>
          <a:bodyPr>
            <a:normAutofit fontScale="90000"/>
          </a:bodyPr>
          <a:lstStyle/>
          <a:p>
            <a:r>
              <a:rPr lang="en-CA" dirty="0"/>
              <a:t>What makes a “successful” standard?</a:t>
            </a:r>
          </a:p>
        </p:txBody>
      </p:sp>
      <p:sp>
        <p:nvSpPr>
          <p:cNvPr id="3" name="Footer Placeholder 2">
            <a:extLst>
              <a:ext uri="{FF2B5EF4-FFF2-40B4-BE49-F238E27FC236}">
                <a16:creationId xmlns:a16="http://schemas.microsoft.com/office/drawing/2014/main" id="{E0550303-7AAB-4CC1-AB35-DC6F310EE31D}"/>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4" name="Slide Number Placeholder 3">
            <a:extLst>
              <a:ext uri="{FF2B5EF4-FFF2-40B4-BE49-F238E27FC236}">
                <a16:creationId xmlns:a16="http://schemas.microsoft.com/office/drawing/2014/main" id="{64997291-8433-40C1-BC4D-6FFF520C77A0}"/>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dirty="0"/>
          </a:p>
        </p:txBody>
      </p:sp>
      <p:sp>
        <p:nvSpPr>
          <p:cNvPr id="6" name="Rectangle: Rounded Corners 5">
            <a:extLst>
              <a:ext uri="{FF2B5EF4-FFF2-40B4-BE49-F238E27FC236}">
                <a16:creationId xmlns:a16="http://schemas.microsoft.com/office/drawing/2014/main" id="{62961A0B-4702-42EE-ACC6-23641F356189}"/>
              </a:ext>
            </a:extLst>
          </p:cNvPr>
          <p:cNvSpPr/>
          <p:nvPr/>
        </p:nvSpPr>
        <p:spPr>
          <a:xfrm>
            <a:off x="3863589" y="1502246"/>
            <a:ext cx="1416820" cy="6858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Well-Defined</a:t>
            </a:r>
          </a:p>
        </p:txBody>
      </p:sp>
      <p:sp>
        <p:nvSpPr>
          <p:cNvPr id="7" name="Rectangle: Rounded Corners 6">
            <a:extLst>
              <a:ext uri="{FF2B5EF4-FFF2-40B4-BE49-F238E27FC236}">
                <a16:creationId xmlns:a16="http://schemas.microsoft.com/office/drawing/2014/main" id="{CA7B95B6-929F-478F-9ED1-AE37990F7E15}"/>
              </a:ext>
            </a:extLst>
          </p:cNvPr>
          <p:cNvSpPr/>
          <p:nvPr/>
        </p:nvSpPr>
        <p:spPr>
          <a:xfrm>
            <a:off x="2313625" y="3452848"/>
            <a:ext cx="1431891" cy="685800"/>
          </a:xfrm>
          <a:prstGeom prst="roundRect">
            <a:avLst/>
          </a:prstGeom>
          <a:ln>
            <a:solidFill>
              <a:schemeClr val="tx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Widely Implemented</a:t>
            </a:r>
          </a:p>
        </p:txBody>
      </p:sp>
      <p:sp>
        <p:nvSpPr>
          <p:cNvPr id="8" name="Rectangle: Rounded Corners 7">
            <a:extLst>
              <a:ext uri="{FF2B5EF4-FFF2-40B4-BE49-F238E27FC236}">
                <a16:creationId xmlns:a16="http://schemas.microsoft.com/office/drawing/2014/main" id="{80642A19-016B-4030-953D-35DF89704A22}"/>
              </a:ext>
            </a:extLst>
          </p:cNvPr>
          <p:cNvSpPr/>
          <p:nvPr/>
        </p:nvSpPr>
        <p:spPr>
          <a:xfrm>
            <a:off x="5398484" y="3452848"/>
            <a:ext cx="1431891" cy="685800"/>
          </a:xfrm>
          <a:prstGeom prst="roundRect">
            <a:avLst/>
          </a:prstGeom>
          <a:gradFill>
            <a:gsLst>
              <a:gs pos="1000">
                <a:schemeClr val="accent5"/>
              </a:gs>
              <a:gs pos="47000">
                <a:schemeClr val="accent3">
                  <a:lumMod val="105000"/>
                  <a:satMod val="103000"/>
                  <a:tint val="73000"/>
                </a:schemeClr>
              </a:gs>
              <a:gs pos="100000">
                <a:schemeClr val="accent3">
                  <a:lumMod val="60000"/>
                  <a:lumOff val="4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Used Consistently</a:t>
            </a:r>
          </a:p>
        </p:txBody>
      </p:sp>
      <p:sp>
        <p:nvSpPr>
          <p:cNvPr id="10" name="Isosceles Triangle 9">
            <a:extLst>
              <a:ext uri="{FF2B5EF4-FFF2-40B4-BE49-F238E27FC236}">
                <a16:creationId xmlns:a16="http://schemas.microsoft.com/office/drawing/2014/main" id="{EF0B0760-4A55-416D-883A-C45339C59780}"/>
              </a:ext>
            </a:extLst>
          </p:cNvPr>
          <p:cNvSpPr/>
          <p:nvPr/>
        </p:nvSpPr>
        <p:spPr>
          <a:xfrm>
            <a:off x="3813033" y="2299180"/>
            <a:ext cx="1517929" cy="1305640"/>
          </a:xfrm>
          <a:prstGeom prst="triangle">
            <a:avLst/>
          </a:prstGeom>
          <a:noFill/>
          <a:ln w="38100">
            <a:solidFill>
              <a:schemeClr val="tx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11" name="Callout: Line with No Border 10">
            <a:extLst>
              <a:ext uri="{FF2B5EF4-FFF2-40B4-BE49-F238E27FC236}">
                <a16:creationId xmlns:a16="http://schemas.microsoft.com/office/drawing/2014/main" id="{1013F4FC-D264-45A7-BE26-ADABD3E0CE41}"/>
              </a:ext>
            </a:extLst>
          </p:cNvPr>
          <p:cNvSpPr/>
          <p:nvPr/>
        </p:nvSpPr>
        <p:spPr>
          <a:xfrm>
            <a:off x="5614517" y="1502246"/>
            <a:ext cx="1431891" cy="685800"/>
          </a:xfrm>
          <a:prstGeom prst="callout1">
            <a:avLst>
              <a:gd name="adj1" fmla="val 48420"/>
              <a:gd name="adj2" fmla="val -965"/>
              <a:gd name="adj3" fmla="val 48764"/>
              <a:gd name="adj4" fmla="val -23597"/>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What data?</a:t>
            </a:r>
          </a:p>
          <a:p>
            <a:pPr lvl="0"/>
            <a:r>
              <a:rPr lang="en-CA" sz="1350" dirty="0">
                <a:latin typeface="Arial" panose="020B0604020202020204" pitchFamily="34" charset="0"/>
                <a:cs typeface="Arial" panose="020B0604020202020204" pitchFamily="34" charset="0"/>
              </a:rPr>
              <a:t>What meaning?</a:t>
            </a:r>
          </a:p>
          <a:p>
            <a:pPr lvl="0"/>
            <a:r>
              <a:rPr lang="en-CA" sz="1350" dirty="0">
                <a:latin typeface="Arial" panose="020B0604020202020204" pitchFamily="34" charset="0"/>
                <a:cs typeface="Arial" panose="020B0604020202020204" pitchFamily="34" charset="0"/>
              </a:rPr>
              <a:t>How shared?</a:t>
            </a:r>
          </a:p>
        </p:txBody>
      </p:sp>
      <p:sp>
        <p:nvSpPr>
          <p:cNvPr id="12" name="Callout: Line with No Border 11">
            <a:extLst>
              <a:ext uri="{FF2B5EF4-FFF2-40B4-BE49-F238E27FC236}">
                <a16:creationId xmlns:a16="http://schemas.microsoft.com/office/drawing/2014/main" id="{EABE2385-C28D-4BBA-B35F-F8290A7B17EF}"/>
              </a:ext>
            </a:extLst>
          </p:cNvPr>
          <p:cNvSpPr/>
          <p:nvPr/>
        </p:nvSpPr>
        <p:spPr>
          <a:xfrm>
            <a:off x="1288697" y="3452848"/>
            <a:ext cx="738556" cy="685800"/>
          </a:xfrm>
          <a:prstGeom prst="callout1">
            <a:avLst>
              <a:gd name="adj1" fmla="val 47321"/>
              <a:gd name="adj2" fmla="val 87419"/>
              <a:gd name="adj3" fmla="val 47665"/>
              <a:gd name="adj4" fmla="val 140525"/>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Cheap,</a:t>
            </a:r>
          </a:p>
          <a:p>
            <a:pPr lvl="0"/>
            <a:r>
              <a:rPr lang="en-CA" sz="1350" dirty="0">
                <a:latin typeface="Arial" panose="020B0604020202020204" pitchFamily="34" charset="0"/>
                <a:cs typeface="Arial" panose="020B0604020202020204" pitchFamily="34" charset="0"/>
              </a:rPr>
              <a:t>Easy</a:t>
            </a:r>
          </a:p>
        </p:txBody>
      </p:sp>
      <p:sp>
        <p:nvSpPr>
          <p:cNvPr id="13" name="Callout: Line with No Border 12">
            <a:extLst>
              <a:ext uri="{FF2B5EF4-FFF2-40B4-BE49-F238E27FC236}">
                <a16:creationId xmlns:a16="http://schemas.microsoft.com/office/drawing/2014/main" id="{BD3EBBC1-E6B5-44CF-BB25-69E17E0ED8C5}"/>
              </a:ext>
            </a:extLst>
          </p:cNvPr>
          <p:cNvSpPr/>
          <p:nvPr/>
        </p:nvSpPr>
        <p:spPr>
          <a:xfrm>
            <a:off x="7154432" y="3415786"/>
            <a:ext cx="1431891" cy="685800"/>
          </a:xfrm>
          <a:prstGeom prst="callout1">
            <a:avLst>
              <a:gd name="adj1" fmla="val 48420"/>
              <a:gd name="adj2" fmla="val -965"/>
              <a:gd name="adj3" fmla="val 48764"/>
              <a:gd name="adj4" fmla="val -23597"/>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Same problem =</a:t>
            </a:r>
            <a:br>
              <a:rPr lang="en-CA" sz="1350" dirty="0">
                <a:latin typeface="Arial" panose="020B0604020202020204" pitchFamily="34" charset="0"/>
                <a:cs typeface="Arial" panose="020B0604020202020204" pitchFamily="34" charset="0"/>
              </a:rPr>
            </a:br>
            <a:r>
              <a:rPr lang="en-CA" sz="1350" dirty="0">
                <a:latin typeface="Arial" panose="020B0604020202020204" pitchFamily="34" charset="0"/>
                <a:cs typeface="Arial" panose="020B0604020202020204" pitchFamily="34" charset="0"/>
              </a:rPr>
              <a:t>same solution</a:t>
            </a:r>
          </a:p>
        </p:txBody>
      </p:sp>
      <p:sp>
        <p:nvSpPr>
          <p:cNvPr id="14" name="Rectangle: Rounded Corners 13">
            <a:extLst>
              <a:ext uri="{FF2B5EF4-FFF2-40B4-BE49-F238E27FC236}">
                <a16:creationId xmlns:a16="http://schemas.microsoft.com/office/drawing/2014/main" id="{47138D42-3474-4787-ACFD-AE25D9643671}"/>
              </a:ext>
            </a:extLst>
          </p:cNvPr>
          <p:cNvSpPr/>
          <p:nvPr/>
        </p:nvSpPr>
        <p:spPr>
          <a:xfrm>
            <a:off x="2027252" y="3210449"/>
            <a:ext cx="5127180" cy="1181292"/>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Tree>
    <p:extLst>
      <p:ext uri="{BB962C8B-B14F-4D97-AF65-F5344CB8AC3E}">
        <p14:creationId xmlns:p14="http://schemas.microsoft.com/office/powerpoint/2010/main" val="41224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E081-A7A0-6943-98EF-0BE27BE4502F}"/>
              </a:ext>
            </a:extLst>
          </p:cNvPr>
          <p:cNvSpPr>
            <a:spLocks noGrp="1"/>
          </p:cNvSpPr>
          <p:nvPr>
            <p:ph type="title"/>
          </p:nvPr>
        </p:nvSpPr>
        <p:spPr/>
        <p:txBody>
          <a:bodyPr/>
          <a:lstStyle/>
          <a:p>
            <a:r>
              <a:rPr lang="en-US" dirty="0"/>
              <a:t>FHIR Resource URLs</a:t>
            </a:r>
          </a:p>
        </p:txBody>
      </p:sp>
      <p:graphicFrame>
        <p:nvGraphicFramePr>
          <p:cNvPr id="4" name="Content Placeholder 6">
            <a:extLst>
              <a:ext uri="{FF2B5EF4-FFF2-40B4-BE49-F238E27FC236}">
                <a16:creationId xmlns:a16="http://schemas.microsoft.com/office/drawing/2014/main" id="{4964780B-0079-554C-BAC4-9FEAA06A5BA1}"/>
              </a:ext>
            </a:extLst>
          </p:cNvPr>
          <p:cNvGraphicFramePr>
            <a:graphicFrameLocks noGrp="1"/>
          </p:cNvGraphicFramePr>
          <p:nvPr>
            <p:ph idx="1"/>
            <p:extLst/>
          </p:nvPr>
        </p:nvGraphicFramePr>
        <p:xfrm>
          <a:off x="1385645" y="1275607"/>
          <a:ext cx="6264698" cy="3482581"/>
        </p:xfrm>
        <a:graphic>
          <a:graphicData uri="http://schemas.openxmlformats.org/drawingml/2006/table">
            <a:tbl>
              <a:tblPr firstRow="1" bandRow="1">
                <a:tableStyleId>{5C22544A-7EE6-4342-B048-85BDC9FD1C3A}</a:tableStyleId>
              </a:tblPr>
              <a:tblGrid>
                <a:gridCol w="1620181">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404157">
                  <a:extLst>
                    <a:ext uri="{9D8B030D-6E8A-4147-A177-3AD203B41FA5}">
                      <a16:colId xmlns:a16="http://schemas.microsoft.com/office/drawing/2014/main" val="20003"/>
                    </a:ext>
                  </a:extLst>
                </a:gridCol>
              </a:tblGrid>
              <a:tr h="482480">
                <a:tc>
                  <a:txBody>
                    <a:bodyPr/>
                    <a:lstStyle/>
                    <a:p>
                      <a:r>
                        <a:rPr kumimoji="0" lang="en-AU" sz="1500" b="1" kern="1200" dirty="0">
                          <a:solidFill>
                            <a:schemeClr val="bg1"/>
                          </a:solidFill>
                          <a:latin typeface="Franklin Gothic Book" charset="0"/>
                          <a:ea typeface="ＭＳ Ｐゴシック" charset="-128"/>
                          <a:cs typeface="ＭＳ Ｐゴシック" charset="-128"/>
                        </a:rPr>
                        <a:t>Template</a:t>
                      </a:r>
                    </a:p>
                  </a:txBody>
                  <a:tcPr marL="68580" marR="68580" marT="34290" marB="34290"/>
                </a:tc>
                <a:tc>
                  <a:txBody>
                    <a:bodyPr/>
                    <a:lstStyle/>
                    <a:p>
                      <a:r>
                        <a:rPr kumimoji="0" lang="en-AU" sz="1500" b="1" kern="1200" dirty="0">
                          <a:solidFill>
                            <a:schemeClr val="bg1"/>
                          </a:solidFill>
                          <a:latin typeface="Franklin Gothic Book" charset="0"/>
                          <a:ea typeface="ＭＳ Ｐゴシック" charset="-128"/>
                          <a:cs typeface="ＭＳ Ｐゴシック" charset="-128"/>
                        </a:rPr>
                        <a:t>Description</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Example</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Operations</a:t>
                      </a:r>
                    </a:p>
                  </a:txBody>
                  <a:tcPr marL="68580" marR="68580" marT="34290" marB="34290"/>
                </a:tc>
                <a:extLst>
                  <a:ext uri="{0D108BD9-81ED-4DB2-BD59-A6C34878D82A}">
                    <a16:rowId xmlns:a16="http://schemas.microsoft.com/office/drawing/2014/main" val="10000"/>
                  </a:ext>
                </a:extLst>
              </a:tr>
              <a:tr h="337526">
                <a:tc>
                  <a:txBody>
                    <a:bodyPr/>
                    <a:lstStyle/>
                    <a:p>
                      <a:r>
                        <a:rPr kumimoji="0" lang="en-AU" sz="1500" b="1" kern="1200" dirty="0">
                          <a:solidFill>
                            <a:schemeClr val="tx1"/>
                          </a:solidFill>
                          <a:latin typeface="Franklin Gothic Book" charset="0"/>
                          <a:ea typeface="ＭＳ Ｐゴシック" charset="-128"/>
                          <a:cs typeface="ＭＳ Ｐゴシック" charset="-128"/>
                        </a:rPr>
                        <a:t>[base]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Server URL</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1"/>
                  </a:ext>
                </a:extLst>
              </a:tr>
              <a:tr h="530144">
                <a:tc>
                  <a:txBody>
                    <a:bodyPr/>
                    <a:lstStyle/>
                    <a:p>
                      <a:r>
                        <a:rPr kumimoji="0" lang="en-AU" sz="1500" b="1" kern="1200" dirty="0">
                          <a:solidFill>
                            <a:schemeClr val="tx1"/>
                          </a:solidFill>
                          <a:latin typeface="Franklin Gothic Book" charset="0"/>
                          <a:ea typeface="ＭＳ Ｐゴシック" charset="-128"/>
                          <a:cs typeface="ＭＳ Ｐゴシック" charset="-128"/>
                        </a:rPr>
                        <a:t>[base]/[type]</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Collection Manager</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http://fhir.com/Patient</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2"/>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URL for a resource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/23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PUT, DELETE, PATCH</a:t>
                      </a:r>
                    </a:p>
                  </a:txBody>
                  <a:tcPr marL="68580" marR="68580" marT="34290" marB="34290"/>
                </a:tc>
                <a:extLst>
                  <a:ext uri="{0D108BD9-81ED-4DB2-BD59-A6C34878D82A}">
                    <a16:rowId xmlns:a16="http://schemas.microsoft.com/office/drawing/2014/main" val="10003"/>
                  </a:ext>
                </a:extLst>
              </a:tr>
              <a:tr h="754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[base]/[type]/[id]/_history/[vid]</a:t>
                      </a:r>
                    </a:p>
                    <a:p>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baseline="0" dirty="0">
                          <a:solidFill>
                            <a:schemeClr val="tx1"/>
                          </a:solidFill>
                          <a:latin typeface="Franklin Gothic Book" charset="0"/>
                          <a:ea typeface="ＭＳ Ｐゴシック" charset="-128"/>
                          <a:cs typeface="ＭＳ Ｐゴシック" charset="-128"/>
                        </a:rPr>
                        <a:t>Past version</a:t>
                      </a:r>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http://fhir.com/Patient/23/_history/2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p>
                  </a:txBody>
                  <a:tcPr marL="68580" marR="68580" marT="34290" marB="34290"/>
                </a:tc>
                <a:extLst>
                  <a:ext uri="{0D108BD9-81ED-4DB2-BD59-A6C34878D82A}">
                    <a16:rowId xmlns:a16="http://schemas.microsoft.com/office/drawing/2014/main" val="10004"/>
                  </a:ext>
                </a:extLst>
              </a:tr>
              <a:tr h="837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[base]/([type]/([id]/)?)?$[name]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Operation (server action)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a:t>
                      </a:r>
                      <a:br>
                        <a:rPr kumimoji="0" lang="en-AU" sz="1200" b="1" kern="1200" dirty="0">
                          <a:solidFill>
                            <a:schemeClr val="tx1"/>
                          </a:solidFill>
                          <a:latin typeface="Franklin Gothic Book" charset="0"/>
                          <a:ea typeface="ＭＳ Ｐゴシック" charset="-128"/>
                          <a:cs typeface="ＭＳ Ｐゴシック" charset="-128"/>
                        </a:rPr>
                      </a:br>
                      <a:r>
                        <a:rPr kumimoji="0" lang="en-AU" sz="1200" b="1" kern="1200" dirty="0">
                          <a:solidFill>
                            <a:schemeClr val="tx1"/>
                          </a:solidFill>
                          <a:latin typeface="Franklin Gothic Book" charset="0"/>
                          <a:ea typeface="ＭＳ Ｐゴシック" charset="-128"/>
                          <a:cs typeface="ＭＳ Ｐゴシック" charset="-128"/>
                        </a:rPr>
                        <a:t>/23/$everything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or POST</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51568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noAutofit/>
          </a:bodyPr>
          <a:lstStyle/>
          <a:p>
            <a:r>
              <a:rPr lang="en-US" sz="2000" noProof="0" dirty="0"/>
              <a:t>Administrative</a:t>
            </a:r>
          </a:p>
          <a:p>
            <a:pPr lvl="1"/>
            <a:r>
              <a:rPr lang="en-US" sz="2000" noProof="0" dirty="0"/>
              <a:t>Patient, Practitioner, Organization, Location, Coverage, Invoice</a:t>
            </a:r>
          </a:p>
          <a:p>
            <a:r>
              <a:rPr lang="en-US" sz="2000" noProof="0" dirty="0"/>
              <a:t>Clinical Concepts</a:t>
            </a:r>
          </a:p>
          <a:p>
            <a:pPr lvl="1"/>
            <a:r>
              <a:rPr lang="en-US" sz="2000" noProof="0" dirty="0"/>
              <a:t>Allergy, Condition, Family History, Care Plan</a:t>
            </a:r>
          </a:p>
          <a:p>
            <a:r>
              <a:rPr lang="en-US" sz="2000" noProof="0" dirty="0"/>
              <a:t>Infrastructure</a:t>
            </a:r>
          </a:p>
          <a:p>
            <a:pPr lvl="1"/>
            <a:r>
              <a:rPr lang="en-US" sz="2000"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normAutofit/>
          </a:bodyPr>
          <a:lstStyle/>
          <a:p>
            <a:r>
              <a:rPr lang="en-US" sz="2000" noProof="0" dirty="0"/>
              <a:t>Gender</a:t>
            </a:r>
          </a:p>
          <a:p>
            <a:pPr lvl="1"/>
            <a:r>
              <a:rPr lang="en-US" sz="2000" noProof="0" dirty="0"/>
              <a:t>Too small</a:t>
            </a:r>
          </a:p>
          <a:p>
            <a:r>
              <a:rPr lang="en-US" sz="2000" noProof="0" dirty="0"/>
              <a:t>Electronic Health Record </a:t>
            </a:r>
          </a:p>
          <a:p>
            <a:pPr lvl="1"/>
            <a:r>
              <a:rPr lang="en-US" sz="2000" noProof="0" dirty="0"/>
              <a:t>Too big</a:t>
            </a:r>
          </a:p>
          <a:p>
            <a:r>
              <a:rPr lang="en-US" sz="2000" noProof="0" dirty="0"/>
              <a:t>Blood Pressure</a:t>
            </a:r>
          </a:p>
          <a:p>
            <a:pPr lvl="1"/>
            <a:r>
              <a:rPr lang="en-US" sz="2000" noProof="0" dirty="0"/>
              <a:t>Too specific</a:t>
            </a:r>
          </a:p>
          <a:p>
            <a:r>
              <a:rPr lang="en-US" sz="2000" noProof="0" dirty="0"/>
              <a:t>Intervention</a:t>
            </a:r>
          </a:p>
          <a:p>
            <a:pPr lvl="1"/>
            <a:r>
              <a:rPr lang="en-US" sz="2000" noProof="0" dirty="0"/>
              <a:t>Too broad</a:t>
            </a:r>
          </a:p>
        </p:txBody>
      </p:sp>
      <p:sp>
        <p:nvSpPr>
          <p:cNvPr id="12" name="TextBox 11"/>
          <p:cNvSpPr txBox="1"/>
          <p:nvPr/>
        </p:nvSpPr>
        <p:spPr>
          <a:xfrm>
            <a:off x="4032023" y="4521239"/>
            <a:ext cx="3672408" cy="553998"/>
          </a:xfrm>
          <a:prstGeom prst="rect">
            <a:avLst/>
          </a:prstGeom>
          <a:noFill/>
        </p:spPr>
        <p:txBody>
          <a:bodyPr wrap="square" rtlCol="0">
            <a:spAutoFit/>
          </a:bodyPr>
          <a:lstStyle/>
          <a:p>
            <a:r>
              <a:rPr lang="en-US" sz="3000" b="1" dirty="0">
                <a:solidFill>
                  <a:schemeClr val="accent1"/>
                </a:solidFill>
              </a:rPr>
              <a:t>100-150 total - ever</a:t>
            </a:r>
            <a:endParaRPr lang="en-CA" sz="3000" b="1" dirty="0">
              <a:solidFill>
                <a:schemeClr val="accent1"/>
              </a:solidFill>
            </a:endParaRPr>
          </a:p>
        </p:txBody>
      </p:sp>
    </p:spTree>
    <p:extLst>
      <p:ext uri="{BB962C8B-B14F-4D97-AF65-F5344CB8AC3E}">
        <p14:creationId xmlns:p14="http://schemas.microsoft.com/office/powerpoint/2010/main" val="34123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0617-B58A-3D40-8E67-54D14F5E38FE}"/>
              </a:ext>
            </a:extLst>
          </p:cNvPr>
          <p:cNvSpPr>
            <a:spLocks noGrp="1"/>
          </p:cNvSpPr>
          <p:nvPr>
            <p:ph type="title"/>
          </p:nvPr>
        </p:nvSpPr>
        <p:spPr/>
        <p:txBody>
          <a:bodyPr/>
          <a:lstStyle/>
          <a:p>
            <a:r>
              <a:rPr lang="en-US" dirty="0"/>
              <a:t>Resource List (R4)</a:t>
            </a:r>
          </a:p>
        </p:txBody>
      </p:sp>
      <p:pic>
        <p:nvPicPr>
          <p:cNvPr id="6" name="Picture 5">
            <a:extLst>
              <a:ext uri="{FF2B5EF4-FFF2-40B4-BE49-F238E27FC236}">
                <a16:creationId xmlns:a16="http://schemas.microsoft.com/office/drawing/2014/main" id="{C34AB058-B81E-CB42-8886-DA3E429C0E41}"/>
              </a:ext>
            </a:extLst>
          </p:cNvPr>
          <p:cNvPicPr>
            <a:picLocks noChangeAspect="1"/>
          </p:cNvPicPr>
          <p:nvPr/>
        </p:nvPicPr>
        <p:blipFill>
          <a:blip r:embed="rId2"/>
          <a:stretch>
            <a:fillRect/>
          </a:stretch>
        </p:blipFill>
        <p:spPr>
          <a:xfrm>
            <a:off x="1066173" y="1247347"/>
            <a:ext cx="6503670" cy="3896153"/>
          </a:xfrm>
          <a:prstGeom prst="rect">
            <a:avLst/>
          </a:prstGeom>
        </p:spPr>
      </p:pic>
    </p:spTree>
    <p:extLst>
      <p:ext uri="{BB962C8B-B14F-4D97-AF65-F5344CB8AC3E}">
        <p14:creationId xmlns:p14="http://schemas.microsoft.com/office/powerpoint/2010/main" val="93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0617-B58A-3D40-8E67-54D14F5E38FE}"/>
              </a:ext>
            </a:extLst>
          </p:cNvPr>
          <p:cNvSpPr>
            <a:spLocks noGrp="1"/>
          </p:cNvSpPr>
          <p:nvPr>
            <p:ph type="title"/>
          </p:nvPr>
        </p:nvSpPr>
        <p:spPr/>
        <p:txBody>
          <a:bodyPr/>
          <a:lstStyle/>
          <a:p>
            <a:r>
              <a:rPr lang="en-US" dirty="0"/>
              <a:t>Resource List (R4)</a:t>
            </a:r>
          </a:p>
        </p:txBody>
      </p:sp>
      <p:pic>
        <p:nvPicPr>
          <p:cNvPr id="4" name="Picture 3">
            <a:extLst>
              <a:ext uri="{FF2B5EF4-FFF2-40B4-BE49-F238E27FC236}">
                <a16:creationId xmlns:a16="http://schemas.microsoft.com/office/drawing/2014/main" id="{63D9ED19-86DA-694B-A56A-4A9F994CF90B}"/>
              </a:ext>
            </a:extLst>
          </p:cNvPr>
          <p:cNvPicPr>
            <a:picLocks noChangeAspect="1"/>
          </p:cNvPicPr>
          <p:nvPr/>
        </p:nvPicPr>
        <p:blipFill>
          <a:blip r:embed="rId2"/>
          <a:stretch>
            <a:fillRect/>
          </a:stretch>
        </p:blipFill>
        <p:spPr>
          <a:xfrm>
            <a:off x="1069848" y="1243584"/>
            <a:ext cx="6501480" cy="2999752"/>
          </a:xfrm>
          <a:prstGeom prst="rect">
            <a:avLst/>
          </a:prstGeom>
        </p:spPr>
      </p:pic>
    </p:spTree>
    <p:extLst>
      <p:ext uri="{BB962C8B-B14F-4D97-AF65-F5344CB8AC3E}">
        <p14:creationId xmlns:p14="http://schemas.microsoft.com/office/powerpoint/2010/main" val="272662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a:xfrm>
            <a:off x="457200" y="1244277"/>
            <a:ext cx="8229600" cy="3692848"/>
          </a:xfrm>
        </p:spPr>
        <p:txBody>
          <a:bodyPr>
            <a:normAutofit lnSpcReduction="10000"/>
          </a:bodyPr>
          <a:lstStyle/>
          <a:p>
            <a:r>
              <a:rPr lang="en-US" sz="2400" dirty="0"/>
              <a:t>Each resource defines:</a:t>
            </a:r>
          </a:p>
          <a:p>
            <a:pPr lvl="1"/>
            <a:r>
              <a:rPr lang="en-US" sz="2000" dirty="0"/>
              <a:t>What elements are part of “core”</a:t>
            </a:r>
          </a:p>
          <a:p>
            <a:pPr lvl="1"/>
            <a:r>
              <a:rPr lang="en-US" sz="2000" dirty="0"/>
              <a:t>Names</a:t>
            </a:r>
          </a:p>
          <a:p>
            <a:pPr lvl="1"/>
            <a:r>
              <a:rPr lang="en-US" sz="2000" dirty="0"/>
              <a:t>Definitions</a:t>
            </a:r>
          </a:p>
          <a:p>
            <a:pPr lvl="1"/>
            <a:r>
              <a:rPr lang="en-US" sz="2000" dirty="0"/>
              <a:t>Cardinality</a:t>
            </a:r>
          </a:p>
          <a:p>
            <a:pPr lvl="1"/>
            <a:r>
              <a:rPr lang="en-US" sz="2000" dirty="0"/>
              <a:t>Code lists</a:t>
            </a:r>
          </a:p>
          <a:p>
            <a:pPr lvl="1"/>
            <a:r>
              <a:rPr lang="en-US" sz="2000" dirty="0"/>
              <a:t>Mappings (to RIM, v2 and other specs)</a:t>
            </a:r>
          </a:p>
          <a:p>
            <a:pPr lvl="1"/>
            <a:r>
              <a:rPr lang="en-US" sz="2000" dirty="0"/>
              <a:t>Constraints</a:t>
            </a:r>
          </a:p>
          <a:p>
            <a:r>
              <a:rPr lang="en-US" sz="2400" dirty="0"/>
              <a:t>All in a computable form</a:t>
            </a:r>
          </a:p>
          <a:p>
            <a:pPr lvl="1"/>
            <a:r>
              <a:rPr lang="en-US" sz="2000" dirty="0"/>
              <a:t>Create spec, schemas, reference implementations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2043641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F4A20-26B8-C442-B12E-7D504C878684}"/>
              </a:ext>
            </a:extLst>
          </p:cNvPr>
          <p:cNvSpPr>
            <a:spLocks noGrp="1"/>
          </p:cNvSpPr>
          <p:nvPr>
            <p:ph type="title"/>
          </p:nvPr>
        </p:nvSpPr>
        <p:spPr/>
        <p:txBody>
          <a:bodyPr/>
          <a:lstStyle/>
          <a:p>
            <a:r>
              <a:rPr lang="en-US" dirty="0"/>
              <a:t>Resource Definitions</a:t>
            </a:r>
          </a:p>
        </p:txBody>
      </p:sp>
      <p:pic>
        <p:nvPicPr>
          <p:cNvPr id="4" name="Picture 3">
            <a:extLst>
              <a:ext uri="{FF2B5EF4-FFF2-40B4-BE49-F238E27FC236}">
                <a16:creationId xmlns:a16="http://schemas.microsoft.com/office/drawing/2014/main" id="{35C6E242-93D5-D840-B6C8-9057EE56558B}"/>
              </a:ext>
            </a:extLst>
          </p:cNvPr>
          <p:cNvPicPr>
            <a:picLocks noChangeAspect="1"/>
          </p:cNvPicPr>
          <p:nvPr/>
        </p:nvPicPr>
        <p:blipFill>
          <a:blip r:embed="rId2"/>
          <a:stretch>
            <a:fillRect/>
          </a:stretch>
        </p:blipFill>
        <p:spPr>
          <a:xfrm>
            <a:off x="457200" y="1296999"/>
            <a:ext cx="7287147" cy="3742329"/>
          </a:xfrm>
          <a:prstGeom prst="rect">
            <a:avLst/>
          </a:prstGeom>
        </p:spPr>
      </p:pic>
      <p:sp>
        <p:nvSpPr>
          <p:cNvPr id="5" name="TextBox 4">
            <a:extLst>
              <a:ext uri="{FF2B5EF4-FFF2-40B4-BE49-F238E27FC236}">
                <a16:creationId xmlns:a16="http://schemas.microsoft.com/office/drawing/2014/main" id="{1DC5F1B9-106E-B94F-8AAD-0307449F0493}"/>
              </a:ext>
            </a:extLst>
          </p:cNvPr>
          <p:cNvSpPr txBox="1"/>
          <p:nvPr/>
        </p:nvSpPr>
        <p:spPr>
          <a:xfrm>
            <a:off x="8045289" y="1469984"/>
            <a:ext cx="786195" cy="369332"/>
          </a:xfrm>
          <a:prstGeom prst="rect">
            <a:avLst/>
          </a:prstGeom>
          <a:noFill/>
        </p:spPr>
        <p:txBody>
          <a:bodyPr wrap="square" rtlCol="0">
            <a:spAutoFit/>
          </a:bodyPr>
          <a:lstStyle/>
          <a:p>
            <a:r>
              <a:rPr lang="en-US" dirty="0"/>
              <a:t>UML</a:t>
            </a:r>
          </a:p>
        </p:txBody>
      </p:sp>
    </p:spTree>
    <p:extLst>
      <p:ext uri="{BB962C8B-B14F-4D97-AF65-F5344CB8AC3E}">
        <p14:creationId xmlns:p14="http://schemas.microsoft.com/office/powerpoint/2010/main" val="1868035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402B6-41E4-E248-B522-E6AAA1270BC0}"/>
              </a:ext>
            </a:extLst>
          </p:cNvPr>
          <p:cNvPicPr>
            <a:picLocks noChangeAspect="1"/>
          </p:cNvPicPr>
          <p:nvPr/>
        </p:nvPicPr>
        <p:blipFill>
          <a:blip r:embed="rId2"/>
          <a:stretch>
            <a:fillRect/>
          </a:stretch>
        </p:blipFill>
        <p:spPr>
          <a:xfrm>
            <a:off x="884851" y="0"/>
            <a:ext cx="6726115" cy="5143500"/>
          </a:xfrm>
          <a:prstGeom prst="rect">
            <a:avLst/>
          </a:prstGeom>
        </p:spPr>
      </p:pic>
      <p:sp>
        <p:nvSpPr>
          <p:cNvPr id="4" name="TextBox 3">
            <a:extLst>
              <a:ext uri="{FF2B5EF4-FFF2-40B4-BE49-F238E27FC236}">
                <a16:creationId xmlns:a16="http://schemas.microsoft.com/office/drawing/2014/main" id="{9C29B3E1-8BE0-2340-9302-1196430D32C8}"/>
              </a:ext>
            </a:extLst>
          </p:cNvPr>
          <p:cNvSpPr txBox="1"/>
          <p:nvPr/>
        </p:nvSpPr>
        <p:spPr>
          <a:xfrm>
            <a:off x="7854477" y="300941"/>
            <a:ext cx="1081179" cy="369332"/>
          </a:xfrm>
          <a:prstGeom prst="rect">
            <a:avLst/>
          </a:prstGeom>
          <a:noFill/>
        </p:spPr>
        <p:txBody>
          <a:bodyPr wrap="square" rtlCol="0">
            <a:spAutoFit/>
          </a:bodyPr>
          <a:lstStyle/>
          <a:p>
            <a:r>
              <a:rPr lang="en-US" dirty="0"/>
              <a:t>Structure</a:t>
            </a:r>
          </a:p>
        </p:txBody>
      </p:sp>
    </p:spTree>
    <p:extLst>
      <p:ext uri="{BB962C8B-B14F-4D97-AF65-F5344CB8AC3E}">
        <p14:creationId xmlns:p14="http://schemas.microsoft.com/office/powerpoint/2010/main" val="2782731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82041-F128-394B-A161-3863149FE10B}"/>
              </a:ext>
            </a:extLst>
          </p:cNvPr>
          <p:cNvPicPr>
            <a:picLocks noChangeAspect="1"/>
          </p:cNvPicPr>
          <p:nvPr/>
        </p:nvPicPr>
        <p:blipFill>
          <a:blip r:embed="rId2"/>
          <a:stretch>
            <a:fillRect/>
          </a:stretch>
        </p:blipFill>
        <p:spPr>
          <a:xfrm>
            <a:off x="291196" y="0"/>
            <a:ext cx="7543035" cy="5143500"/>
          </a:xfrm>
          <a:prstGeom prst="rect">
            <a:avLst/>
          </a:prstGeom>
        </p:spPr>
      </p:pic>
      <p:sp>
        <p:nvSpPr>
          <p:cNvPr id="4" name="TextBox 3">
            <a:extLst>
              <a:ext uri="{FF2B5EF4-FFF2-40B4-BE49-F238E27FC236}">
                <a16:creationId xmlns:a16="http://schemas.microsoft.com/office/drawing/2014/main" id="{C6D69C4A-6F25-D14B-8EAE-1A7070CB9A49}"/>
              </a:ext>
            </a:extLst>
          </p:cNvPr>
          <p:cNvSpPr txBox="1"/>
          <p:nvPr/>
        </p:nvSpPr>
        <p:spPr>
          <a:xfrm>
            <a:off x="8161036" y="324091"/>
            <a:ext cx="786195" cy="369332"/>
          </a:xfrm>
          <a:prstGeom prst="rect">
            <a:avLst/>
          </a:prstGeom>
          <a:noFill/>
        </p:spPr>
        <p:txBody>
          <a:bodyPr wrap="square" rtlCol="0">
            <a:spAutoFit/>
          </a:bodyPr>
          <a:lstStyle/>
          <a:p>
            <a:r>
              <a:rPr lang="en-US" dirty="0"/>
              <a:t>XML</a:t>
            </a:r>
          </a:p>
        </p:txBody>
      </p:sp>
    </p:spTree>
    <p:extLst>
      <p:ext uri="{BB962C8B-B14F-4D97-AF65-F5344CB8AC3E}">
        <p14:creationId xmlns:p14="http://schemas.microsoft.com/office/powerpoint/2010/main" val="1961344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E5BC7-F01C-8349-9BA4-5B02261A6279}"/>
              </a:ext>
            </a:extLst>
          </p:cNvPr>
          <p:cNvPicPr>
            <a:picLocks noChangeAspect="1"/>
          </p:cNvPicPr>
          <p:nvPr/>
        </p:nvPicPr>
        <p:blipFill>
          <a:blip r:embed="rId2"/>
          <a:stretch>
            <a:fillRect/>
          </a:stretch>
        </p:blipFill>
        <p:spPr>
          <a:xfrm>
            <a:off x="649193" y="0"/>
            <a:ext cx="6896489" cy="5143500"/>
          </a:xfrm>
          <a:prstGeom prst="rect">
            <a:avLst/>
          </a:prstGeom>
        </p:spPr>
      </p:pic>
      <p:sp>
        <p:nvSpPr>
          <p:cNvPr id="4" name="TextBox 3">
            <a:extLst>
              <a:ext uri="{FF2B5EF4-FFF2-40B4-BE49-F238E27FC236}">
                <a16:creationId xmlns:a16="http://schemas.microsoft.com/office/drawing/2014/main" id="{D383F27E-42E3-2C47-A92A-41DD807D92EB}"/>
              </a:ext>
            </a:extLst>
          </p:cNvPr>
          <p:cNvSpPr txBox="1"/>
          <p:nvPr/>
        </p:nvSpPr>
        <p:spPr>
          <a:xfrm>
            <a:off x="8161036" y="324091"/>
            <a:ext cx="786195" cy="369332"/>
          </a:xfrm>
          <a:prstGeom prst="rect">
            <a:avLst/>
          </a:prstGeom>
          <a:noFill/>
        </p:spPr>
        <p:txBody>
          <a:bodyPr wrap="square" rtlCol="0">
            <a:spAutoFit/>
          </a:bodyPr>
          <a:lstStyle/>
          <a:p>
            <a:r>
              <a:rPr lang="en-US" dirty="0"/>
              <a:t>JSON</a:t>
            </a:r>
          </a:p>
        </p:txBody>
      </p:sp>
    </p:spTree>
    <p:extLst>
      <p:ext uri="{BB962C8B-B14F-4D97-AF65-F5344CB8AC3E}">
        <p14:creationId xmlns:p14="http://schemas.microsoft.com/office/powerpoint/2010/main" val="306552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normAutofit/>
          </a:bodyPr>
          <a:lstStyle/>
          <a:p>
            <a:r>
              <a:rPr lang="en-US" sz="2400" noProof="0" dirty="0"/>
              <a:t>Increases re-use</a:t>
            </a:r>
          </a:p>
          <a:p>
            <a:pPr lvl="1"/>
            <a:r>
              <a:rPr lang="en-US" sz="2400" noProof="0" dirty="0"/>
              <a:t>Can use the same resource structures (and profiles on them) in many solutions</a:t>
            </a:r>
          </a:p>
          <a:p>
            <a:r>
              <a:rPr lang="en-US" sz="2400" noProof="0" dirty="0"/>
              <a:t>Lighter-weight communication</a:t>
            </a:r>
          </a:p>
          <a:p>
            <a:pPr lvl="1"/>
            <a:r>
              <a:rPr lang="en-US" sz="2400" noProof="0" dirty="0"/>
              <a:t>Can point to resources “by reference” rather than sending all data</a:t>
            </a:r>
          </a:p>
          <a:p>
            <a:r>
              <a:rPr lang="en-US" sz="2400" noProof="0" dirty="0"/>
              <a:t>Aligns well with how data is stored</a:t>
            </a:r>
          </a:p>
        </p:txBody>
      </p:sp>
      <p:sp>
        <p:nvSpPr>
          <p:cNvPr id="2" name="Slide Number Placeholder 1"/>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1534078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6DE7BF-0ED5-4DA8-9030-7740D45D59F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4" name="Slide Number Placeholder 3">
            <a:extLst>
              <a:ext uri="{FF2B5EF4-FFF2-40B4-BE49-F238E27FC236}">
                <a16:creationId xmlns:a16="http://schemas.microsoft.com/office/drawing/2014/main" id="{F98BE9F5-0E89-45BE-A1D1-AE588E22EDEB}"/>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12" name="Title 11">
            <a:extLst>
              <a:ext uri="{FF2B5EF4-FFF2-40B4-BE49-F238E27FC236}">
                <a16:creationId xmlns:a16="http://schemas.microsoft.com/office/drawing/2014/main" id="{17F49B8A-214C-4EC3-8AD5-2DB546D93B52}"/>
              </a:ext>
            </a:extLst>
          </p:cNvPr>
          <p:cNvSpPr>
            <a:spLocks noGrp="1"/>
          </p:cNvSpPr>
          <p:nvPr>
            <p:ph type="title"/>
          </p:nvPr>
        </p:nvSpPr>
        <p:spPr/>
        <p:txBody>
          <a:bodyPr/>
          <a:lstStyle/>
          <a:p>
            <a:r>
              <a:rPr lang="en-CA"/>
              <a:t>A word of caution</a:t>
            </a:r>
            <a:endParaRPr lang="en-CA" dirty="0"/>
          </a:p>
        </p:txBody>
      </p:sp>
      <p:pic>
        <p:nvPicPr>
          <p:cNvPr id="14" name="Picture 13">
            <a:extLst>
              <a:ext uri="{FF2B5EF4-FFF2-40B4-BE49-F238E27FC236}">
                <a16:creationId xmlns:a16="http://schemas.microsoft.com/office/drawing/2014/main" id="{A43E9763-BFCF-4351-9742-107E113B87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93417" y="1799278"/>
            <a:ext cx="2524462" cy="2554022"/>
          </a:xfrm>
          <a:prstGeom prst="rect">
            <a:avLst/>
          </a:prstGeom>
        </p:spPr>
      </p:pic>
      <p:pic>
        <p:nvPicPr>
          <p:cNvPr id="19" name="Picture 18">
            <a:extLst>
              <a:ext uri="{FF2B5EF4-FFF2-40B4-BE49-F238E27FC236}">
                <a16:creationId xmlns:a16="http://schemas.microsoft.com/office/drawing/2014/main" id="{2F9ACB79-2D05-48F5-A55D-D4CDC5817A3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45920" y="2053060"/>
            <a:ext cx="2047079" cy="2047079"/>
          </a:xfrm>
          <a:prstGeom prst="rect">
            <a:avLst/>
          </a:prstGeom>
        </p:spPr>
      </p:pic>
    </p:spTree>
    <p:extLst>
      <p:ext uri="{BB962C8B-B14F-4D97-AF65-F5344CB8AC3E}">
        <p14:creationId xmlns:p14="http://schemas.microsoft.com/office/powerpoint/2010/main" val="186603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3E19-7AC0-9144-A78D-D5293EC20537}"/>
              </a:ext>
            </a:extLst>
          </p:cNvPr>
          <p:cNvSpPr>
            <a:spLocks noGrp="1"/>
          </p:cNvSpPr>
          <p:nvPr>
            <p:ph type="title"/>
          </p:nvPr>
        </p:nvSpPr>
        <p:spPr/>
        <p:txBody>
          <a:bodyPr/>
          <a:lstStyle/>
          <a:p>
            <a:r>
              <a:rPr lang="en-US" dirty="0" err="1"/>
              <a:t>Fhir</a:t>
            </a:r>
            <a:r>
              <a:rPr lang="en-US" dirty="0"/>
              <a:t> specification status</a:t>
            </a:r>
          </a:p>
        </p:txBody>
      </p:sp>
      <p:sp>
        <p:nvSpPr>
          <p:cNvPr id="3" name="Text Placeholder 2">
            <a:extLst>
              <a:ext uri="{FF2B5EF4-FFF2-40B4-BE49-F238E27FC236}">
                <a16:creationId xmlns:a16="http://schemas.microsoft.com/office/drawing/2014/main" id="{FEDC7603-FB16-564E-B963-B165A6F7A6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80817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EF92-5384-C54F-A8F2-89C459F2EC2B}"/>
              </a:ext>
            </a:extLst>
          </p:cNvPr>
          <p:cNvSpPr>
            <a:spLocks noGrp="1"/>
          </p:cNvSpPr>
          <p:nvPr>
            <p:ph type="title"/>
          </p:nvPr>
        </p:nvSpPr>
        <p:spPr/>
        <p:txBody>
          <a:bodyPr/>
          <a:lstStyle/>
          <a:p>
            <a:r>
              <a:rPr lang="en-US" dirty="0"/>
              <a:t>Normative FHIR</a:t>
            </a:r>
          </a:p>
        </p:txBody>
      </p:sp>
      <p:sp>
        <p:nvSpPr>
          <p:cNvPr id="3" name="Content Placeholder 2">
            <a:extLst>
              <a:ext uri="{FF2B5EF4-FFF2-40B4-BE49-F238E27FC236}">
                <a16:creationId xmlns:a16="http://schemas.microsoft.com/office/drawing/2014/main" id="{0F0E07CF-DB44-7447-BF2A-9962C6264C72}"/>
              </a:ext>
            </a:extLst>
          </p:cNvPr>
          <p:cNvSpPr>
            <a:spLocks noGrp="1"/>
          </p:cNvSpPr>
          <p:nvPr>
            <p:ph idx="1"/>
          </p:nvPr>
        </p:nvSpPr>
        <p:spPr>
          <a:xfrm>
            <a:off x="457200" y="1244277"/>
            <a:ext cx="8229600" cy="3813860"/>
          </a:xfrm>
        </p:spPr>
        <p:txBody>
          <a:bodyPr>
            <a:normAutofit fontScale="92500" lnSpcReduction="20000"/>
          </a:bodyPr>
          <a:lstStyle/>
          <a:p>
            <a:r>
              <a:rPr lang="en-US" sz="2400" dirty="0"/>
              <a:t>Published FHIR R4 (version 4.0.0) on 12/27/2018</a:t>
            </a:r>
          </a:p>
          <a:p>
            <a:r>
              <a:rPr lang="en-US" sz="2400" dirty="0"/>
              <a:t>The R4 release contains the first normative content </a:t>
            </a:r>
          </a:p>
          <a:p>
            <a:pPr lvl="1"/>
            <a:r>
              <a:rPr lang="en-US" sz="2400" dirty="0"/>
              <a:t>Normative:</a:t>
            </a:r>
          </a:p>
          <a:p>
            <a:pPr lvl="2"/>
            <a:r>
              <a:rPr lang="en-US" sz="2400" dirty="0"/>
              <a:t>Expected to be relatively stable</a:t>
            </a:r>
          </a:p>
          <a:p>
            <a:pPr lvl="2"/>
            <a:r>
              <a:rPr lang="en-US" sz="2400" dirty="0"/>
              <a:t>Can be relied on for implementation (lower risk)</a:t>
            </a:r>
          </a:p>
          <a:p>
            <a:pPr lvl="2"/>
            <a:r>
              <a:rPr lang="en-US" sz="2400" dirty="0"/>
              <a:t>No changes without community consultation and agreement</a:t>
            </a:r>
          </a:p>
          <a:p>
            <a:pPr lvl="1"/>
            <a:r>
              <a:rPr lang="en-US" sz="2400" dirty="0"/>
              <a:t>Binary, Bundle, </a:t>
            </a:r>
            <a:r>
              <a:rPr lang="en-US" sz="2400" dirty="0" err="1"/>
              <a:t>CapabilityStatement</a:t>
            </a:r>
            <a:r>
              <a:rPr lang="en-US" sz="2400" dirty="0"/>
              <a:t>, </a:t>
            </a:r>
            <a:r>
              <a:rPr lang="en-US" sz="2400" dirty="0" err="1"/>
              <a:t>CodeSystem</a:t>
            </a:r>
            <a:r>
              <a:rPr lang="en-US" sz="2400" dirty="0"/>
              <a:t>, Observation, </a:t>
            </a:r>
            <a:r>
              <a:rPr lang="en-US" sz="2400" dirty="0" err="1"/>
              <a:t>OperationDefinition</a:t>
            </a:r>
            <a:r>
              <a:rPr lang="en-US" sz="2400" dirty="0"/>
              <a:t>, </a:t>
            </a:r>
            <a:r>
              <a:rPr lang="en-US" sz="2400" dirty="0" err="1"/>
              <a:t>OperationOutcome</a:t>
            </a:r>
            <a:r>
              <a:rPr lang="en-US" sz="2400" dirty="0"/>
              <a:t>, Parameters, Patient, </a:t>
            </a:r>
            <a:r>
              <a:rPr lang="en-US" sz="2400" dirty="0" err="1"/>
              <a:t>StructureDefinition</a:t>
            </a:r>
            <a:r>
              <a:rPr lang="en-US" sz="2400" dirty="0"/>
              <a:t>, </a:t>
            </a:r>
            <a:r>
              <a:rPr lang="en-US" sz="2400" dirty="0" err="1"/>
              <a:t>ValueSet</a:t>
            </a:r>
            <a:endParaRPr lang="en-US" sz="2400" dirty="0"/>
          </a:p>
          <a:p>
            <a:r>
              <a:rPr lang="en-US" sz="2400" dirty="0"/>
              <a:t>More normative content in future releases</a:t>
            </a:r>
            <a:br>
              <a:rPr lang="en-US" sz="2400" dirty="0"/>
            </a:br>
            <a:r>
              <a:rPr lang="en-US" sz="2400" dirty="0"/>
              <a:t>(R5 and following)</a:t>
            </a:r>
          </a:p>
          <a:p>
            <a:pPr lvl="1"/>
            <a:endParaRPr lang="en-US" sz="2400" dirty="0"/>
          </a:p>
        </p:txBody>
      </p:sp>
    </p:spTree>
    <p:extLst>
      <p:ext uri="{BB962C8B-B14F-4D97-AF65-F5344CB8AC3E}">
        <p14:creationId xmlns:p14="http://schemas.microsoft.com/office/powerpoint/2010/main" val="420941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6272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normAutofit/>
          </a:bodyPr>
          <a:lstStyle/>
          <a:p>
            <a:r>
              <a:rPr lang="en-US" sz="2400" noProof="0" dirty="0"/>
              <a:t>Classic in-institution interoperability</a:t>
            </a:r>
          </a:p>
          <a:p>
            <a:r>
              <a:rPr lang="en-US" sz="2400" noProof="0" dirty="0"/>
              <a:t>Back-end e-business systems (e.g. financial)</a:t>
            </a:r>
          </a:p>
          <a:p>
            <a:r>
              <a:rPr lang="en-US" sz="2400" noProof="0" dirty="0"/>
              <a:t>Regional Health Information Organizations (RHIO)</a:t>
            </a:r>
          </a:p>
          <a:p>
            <a:r>
              <a:rPr lang="en-US" sz="2400" noProof="0" dirty="0"/>
              <a:t>National EHR systems</a:t>
            </a:r>
          </a:p>
          <a:p>
            <a:r>
              <a:rPr lang="en-US" sz="2400" noProof="0" dirty="0"/>
              <a:t>Social Web (Health)</a:t>
            </a:r>
          </a:p>
          <a:p>
            <a:r>
              <a:rPr lang="en-US" sz="2400" noProof="0" dirty="0"/>
              <a:t>Mobile Applications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368777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noAutofit/>
          </a:bodyPr>
          <a:lstStyle/>
          <a:p>
            <a:r>
              <a:rPr lang="en-US" sz="2400" noProof="0" dirty="0"/>
              <a:t>&gt; 1000 organizations</a:t>
            </a:r>
          </a:p>
          <a:p>
            <a:pPr lvl="1"/>
            <a:r>
              <a:rPr lang="en-US" sz="2400" noProof="0" dirty="0"/>
              <a:t>attended a Connectathon and/or</a:t>
            </a:r>
          </a:p>
          <a:p>
            <a:pPr lvl="1"/>
            <a:r>
              <a:rPr lang="en-US" sz="2400" noProof="0" dirty="0"/>
              <a:t>implementation work in progress</a:t>
            </a:r>
          </a:p>
          <a:p>
            <a:r>
              <a:rPr lang="en-US" sz="2400" noProof="0" dirty="0"/>
              <a:t>Hard to track who’s doing what</a:t>
            </a:r>
          </a:p>
          <a:p>
            <a:r>
              <a:rPr lang="en-US" sz="2400" noProof="0" dirty="0"/>
              <a:t>Over </a:t>
            </a:r>
            <a:r>
              <a:rPr lang="en-US" sz="2400" dirty="0"/>
              <a:t>5</a:t>
            </a:r>
            <a:r>
              <a:rPr lang="en-US" sz="2400" noProof="0" dirty="0"/>
              <a:t>00 active participants on the FHIR Implementer’s chat</a:t>
            </a:r>
          </a:p>
          <a:p>
            <a:pPr lvl="1"/>
            <a:r>
              <a:rPr lang="en-US" sz="2400" noProof="0" dirty="0">
                <a:hlinkClick r:id="rId2"/>
              </a:rPr>
              <a:t>http://chat.fhir.org</a:t>
            </a:r>
            <a:r>
              <a:rPr lang="en-US" sz="2400" noProof="0" dirty="0"/>
              <a:t> </a:t>
            </a:r>
          </a:p>
          <a:p>
            <a:r>
              <a:rPr lang="en-US" sz="2400" noProof="0" dirty="0"/>
              <a:t>25+ countries involved so far</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3351437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3754" y="1559633"/>
            <a:ext cx="6477687" cy="3294366"/>
          </a:xfrm>
        </p:spPr>
      </p:pic>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55</a:t>
            </a:fld>
            <a:endParaRPr lang="en-CA" dirty="0"/>
          </a:p>
        </p:txBody>
      </p:sp>
      <p:sp>
        <p:nvSpPr>
          <p:cNvPr id="6" name="TextBox 5"/>
          <p:cNvSpPr txBox="1"/>
          <p:nvPr/>
        </p:nvSpPr>
        <p:spPr>
          <a:xfrm>
            <a:off x="2087724" y="1275606"/>
            <a:ext cx="4570482" cy="300082"/>
          </a:xfrm>
          <a:prstGeom prst="rect">
            <a:avLst/>
          </a:prstGeom>
          <a:solidFill>
            <a:schemeClr val="bg1"/>
          </a:solidFill>
          <a:ln>
            <a:solidFill>
              <a:schemeClr val="tx1"/>
            </a:solidFill>
          </a:ln>
        </p:spPr>
        <p:txBody>
          <a:bodyPr wrap="none" rtlCol="0">
            <a:spAutoFit/>
          </a:bodyPr>
          <a:lstStyle/>
          <a:p>
            <a:r>
              <a:rPr lang="en-CA" sz="1350" dirty="0"/>
              <a:t>Systems accessing HAPI server in previous year (as of 2017-05)</a:t>
            </a:r>
          </a:p>
        </p:txBody>
      </p:sp>
    </p:spTree>
    <p:extLst>
      <p:ext uri="{BB962C8B-B14F-4D97-AF65-F5344CB8AC3E}">
        <p14:creationId xmlns:p14="http://schemas.microsoft.com/office/powerpoint/2010/main" val="219749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a:xfrm>
            <a:off x="457200" y="1244277"/>
            <a:ext cx="8229600" cy="3692848"/>
          </a:xfrm>
        </p:spPr>
        <p:txBody>
          <a:bodyPr>
            <a:normAutofit/>
          </a:bodyPr>
          <a:lstStyle/>
          <a:p>
            <a:r>
              <a:rPr lang="en-US" sz="2400" dirty="0"/>
              <a:t>IHE</a:t>
            </a:r>
          </a:p>
          <a:p>
            <a:pPr lvl="1"/>
            <a:r>
              <a:rPr lang="en-US" sz="2000" dirty="0"/>
              <a:t>Using FHIR for MHD (mobile XDS)</a:t>
            </a:r>
          </a:p>
          <a:p>
            <a:pPr lvl="1"/>
            <a:r>
              <a:rPr lang="en-US" sz="2000" dirty="0"/>
              <a:t>FHIR profile for PIX/PDQ, CMAP, RECON, Accountable Order, ATNA, 10+ more</a:t>
            </a:r>
          </a:p>
          <a:p>
            <a:r>
              <a:rPr lang="en-US" sz="2400" dirty="0"/>
              <a:t>DICOM</a:t>
            </a:r>
          </a:p>
          <a:p>
            <a:pPr lvl="1"/>
            <a:r>
              <a:rPr lang="en-US" sz="2000" dirty="0"/>
              <a:t>Building profile to make key images available to EHR</a:t>
            </a:r>
          </a:p>
          <a:p>
            <a:r>
              <a:rPr lang="en-US" sz="2400" dirty="0"/>
              <a:t>W3C</a:t>
            </a:r>
            <a:r>
              <a:rPr lang="en-US" sz="2100" dirty="0"/>
              <a:t> </a:t>
            </a:r>
          </a:p>
          <a:p>
            <a:pPr lvl="1"/>
            <a:r>
              <a:rPr lang="en-US" sz="2000" dirty="0"/>
              <a:t>Semantic health group helping us with RDF, RIM-based semantic checking</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56</a:t>
            </a:fld>
            <a:endParaRPr lang="en-CA"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071" t="19101" r="26890" b="29814"/>
          <a:stretch/>
        </p:blipFill>
        <p:spPr>
          <a:xfrm>
            <a:off x="6302838" y="202183"/>
            <a:ext cx="1526060" cy="939113"/>
          </a:xfrm>
          <a:prstGeom prst="rect">
            <a:avLst/>
          </a:prstGeom>
        </p:spPr>
      </p:pic>
      <p:pic>
        <p:nvPicPr>
          <p:cNvPr id="7170" name="Picture 2" descr="C:\Users\office\AppData\Local\Microsoft\Windows\Temporary Internet Files\Content.IE5\TIOTJVXV\MC9004396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8115" y="904765"/>
            <a:ext cx="1996700" cy="141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24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a:xfrm>
            <a:off x="457200" y="1244277"/>
            <a:ext cx="8229600" cy="3692848"/>
          </a:xfrm>
        </p:spPr>
        <p:txBody>
          <a:bodyPr>
            <a:normAutofit/>
          </a:bodyPr>
          <a:lstStyle/>
          <a:p>
            <a:r>
              <a:rPr lang="en-US" sz="2400" noProof="0" dirty="0"/>
              <a:t>US – ONC</a:t>
            </a:r>
          </a:p>
          <a:p>
            <a:pPr lvl="1"/>
            <a:r>
              <a:rPr lang="en-US" sz="2400" noProof="0" dirty="0"/>
              <a:t>Sponsored projects, including mapping meaningful use to FHIR</a:t>
            </a:r>
          </a:p>
          <a:p>
            <a:r>
              <a:rPr lang="en-US" sz="2400" noProof="0" dirty="0"/>
              <a:t>UK</a:t>
            </a:r>
          </a:p>
          <a:p>
            <a:pPr lvl="1"/>
            <a:r>
              <a:rPr lang="en-US" sz="2400" dirty="0"/>
              <a:t>Live</a:t>
            </a:r>
            <a:r>
              <a:rPr lang="en-US" sz="2400" noProof="0" dirty="0"/>
              <a:t> implementation, lots more in the pipeline</a:t>
            </a:r>
          </a:p>
          <a:p>
            <a:r>
              <a:rPr lang="en-US" sz="2400" noProof="0" dirty="0"/>
              <a:t>Lithuania</a:t>
            </a:r>
          </a:p>
          <a:p>
            <a:pPr lvl="1"/>
            <a:r>
              <a:rPr lang="en-US" sz="2400" noProof="0" dirty="0"/>
              <a:t>Chose FHIR as the basis for their national EHR</a:t>
            </a:r>
          </a:p>
          <a:p>
            <a:r>
              <a:rPr lang="en-US" sz="2400" dirty="0"/>
              <a:t>Others</a:t>
            </a:r>
            <a:endParaRPr lang="en-US" sz="2400" noProof="0" dirty="0"/>
          </a:p>
          <a:p>
            <a:endParaRPr lang="en-US"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1028434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normAutofit/>
          </a:bodyPr>
          <a:lstStyle/>
          <a:p>
            <a:r>
              <a:rPr lang="en-US" sz="2400" noProof="0" dirty="0"/>
              <a:t>Many significant EHR vendors have made commitments to FHIR implementation</a:t>
            </a:r>
          </a:p>
          <a:p>
            <a:pPr lvl="1"/>
            <a:r>
              <a:rPr lang="en-US" sz="2400" noProof="0" dirty="0"/>
              <a:t>AllScripts, Cerner, Epic, McKesson, Meditech</a:t>
            </a:r>
          </a:p>
          <a:p>
            <a:r>
              <a:rPr lang="en-US" sz="2400" noProof="0" dirty="0"/>
              <a:t>Voluntarily investing in accelerating the standard</a:t>
            </a:r>
          </a:p>
          <a:p>
            <a:pPr lvl="1"/>
            <a:r>
              <a:rPr lang="en-US" sz="2400" noProof="0" dirty="0"/>
              <a:t>E.g. Argonaut, participating in standards development</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361529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normAutofit/>
          </a:bodyPr>
          <a:lstStyle/>
          <a:p>
            <a:r>
              <a:rPr lang="en-US" sz="2400" noProof="0" dirty="0"/>
              <a:t>Large and small healthcare organizations</a:t>
            </a:r>
          </a:p>
          <a:p>
            <a:pPr lvl="1"/>
            <a:r>
              <a:rPr lang="en-US" sz="2400" noProof="0" dirty="0"/>
              <a:t>E.g. Mayo, Intermountain Healthcare, University Health Network</a:t>
            </a:r>
          </a:p>
          <a:p>
            <a:r>
              <a:rPr lang="en-US" sz="2400" noProof="0" dirty="0"/>
              <a:t>Small vendors, start-ups</a:t>
            </a:r>
          </a:p>
          <a:p>
            <a:pPr lvl="1"/>
            <a:r>
              <a:rPr lang="en-US" sz="2400" noProof="0" dirty="0"/>
              <a:t>Lots and lots – all over the world</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3166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EAC6-BDFD-4D1B-8F7C-6CA349F78475}"/>
              </a:ext>
            </a:extLst>
          </p:cNvPr>
          <p:cNvSpPr>
            <a:spLocks noGrp="1"/>
          </p:cNvSpPr>
          <p:nvPr>
            <p:ph type="title"/>
          </p:nvPr>
        </p:nvSpPr>
        <p:spPr/>
        <p:txBody>
          <a:bodyPr/>
          <a:lstStyle/>
          <a:p>
            <a:r>
              <a:rPr lang="en-CA" dirty="0"/>
              <a:t>1. Focus on </a:t>
            </a:r>
            <a:r>
              <a:rPr lang="en-CA" b="1" dirty="0"/>
              <a:t>implementers</a:t>
            </a:r>
          </a:p>
        </p:txBody>
      </p:sp>
      <p:sp>
        <p:nvSpPr>
          <p:cNvPr id="4" name="Slide Number Placeholder 3">
            <a:extLst>
              <a:ext uri="{FF2B5EF4-FFF2-40B4-BE49-F238E27FC236}">
                <a16:creationId xmlns:a16="http://schemas.microsoft.com/office/drawing/2014/main" id="{3343E772-0AB2-442E-BF79-0D4D566272B7}"/>
              </a:ext>
            </a:extLst>
          </p:cNvPr>
          <p:cNvSpPr>
            <a:spLocks noGrp="1"/>
          </p:cNvSpPr>
          <p:nvPr>
            <p:ph type="sldNum" sz="quarter" idx="4"/>
          </p:nvPr>
        </p:nvSpPr>
        <p:spPr>
          <a:xfrm>
            <a:off x="8824913" y="6356350"/>
            <a:ext cx="319087"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6" name="Content Placeholder 5">
            <a:extLst>
              <a:ext uri="{FF2B5EF4-FFF2-40B4-BE49-F238E27FC236}">
                <a16:creationId xmlns:a16="http://schemas.microsoft.com/office/drawing/2014/main" id="{839648DD-CC4B-457B-914F-3E1840A049CB}"/>
              </a:ext>
            </a:extLst>
          </p:cNvPr>
          <p:cNvPicPr>
            <a:picLocks noGrp="1" noChangeAspect="1"/>
          </p:cNvPicPr>
          <p:nvPr>
            <p:ph idx="4294967295"/>
          </p:nvPr>
        </p:nvPicPr>
        <p:blipFill>
          <a:blip r:embed="rId2"/>
          <a:stretch>
            <a:fillRect/>
          </a:stretch>
        </p:blipFill>
        <p:spPr>
          <a:xfrm>
            <a:off x="0" y="1474788"/>
            <a:ext cx="4198938" cy="3292475"/>
          </a:xfrm>
          <a:prstGeom prst="rect">
            <a:avLst/>
          </a:prstGeom>
        </p:spPr>
      </p:pic>
      <p:pic>
        <p:nvPicPr>
          <p:cNvPr id="11" name="Picture 10">
            <a:extLst>
              <a:ext uri="{FF2B5EF4-FFF2-40B4-BE49-F238E27FC236}">
                <a16:creationId xmlns:a16="http://schemas.microsoft.com/office/drawing/2014/main" id="{00DA16F9-F9E9-7147-8947-B004CF9A3265}"/>
              </a:ext>
            </a:extLst>
          </p:cNvPr>
          <p:cNvPicPr>
            <a:picLocks noChangeAspect="1"/>
          </p:cNvPicPr>
          <p:nvPr/>
        </p:nvPicPr>
        <p:blipFill>
          <a:blip r:embed="rId3"/>
          <a:stretch>
            <a:fillRect/>
          </a:stretch>
        </p:blipFill>
        <p:spPr>
          <a:xfrm>
            <a:off x="68972" y="1912993"/>
            <a:ext cx="4365142" cy="1879164"/>
          </a:xfrm>
          <a:prstGeom prst="rect">
            <a:avLst/>
          </a:prstGeom>
          <a:ln>
            <a:solidFill>
              <a:srgbClr val="7030A0"/>
            </a:solidFill>
          </a:ln>
        </p:spPr>
      </p:pic>
      <p:pic>
        <p:nvPicPr>
          <p:cNvPr id="8" name="Picture 7">
            <a:extLst>
              <a:ext uri="{FF2B5EF4-FFF2-40B4-BE49-F238E27FC236}">
                <a16:creationId xmlns:a16="http://schemas.microsoft.com/office/drawing/2014/main" id="{29E81A2A-970F-4E97-981E-B97177F8104D}"/>
              </a:ext>
            </a:extLst>
          </p:cNvPr>
          <p:cNvPicPr>
            <a:picLocks noChangeAspect="1"/>
          </p:cNvPicPr>
          <p:nvPr/>
        </p:nvPicPr>
        <p:blipFill>
          <a:blip r:embed="rId4"/>
          <a:stretch>
            <a:fillRect/>
          </a:stretch>
        </p:blipFill>
        <p:spPr>
          <a:xfrm>
            <a:off x="4221678" y="1357521"/>
            <a:ext cx="4894991" cy="3409012"/>
          </a:xfrm>
          <a:prstGeom prst="rect">
            <a:avLst/>
          </a:prstGeom>
          <a:ln w="6350">
            <a:solidFill>
              <a:srgbClr val="00B050"/>
            </a:solidFill>
          </a:ln>
        </p:spPr>
      </p:pic>
      <p:pic>
        <p:nvPicPr>
          <p:cNvPr id="9" name="Picture 8">
            <a:extLst>
              <a:ext uri="{FF2B5EF4-FFF2-40B4-BE49-F238E27FC236}">
                <a16:creationId xmlns:a16="http://schemas.microsoft.com/office/drawing/2014/main" id="{14EC03D9-DE52-4091-946E-E4DE3E31A569}"/>
              </a:ext>
            </a:extLst>
          </p:cNvPr>
          <p:cNvPicPr>
            <a:picLocks noChangeAspect="1"/>
          </p:cNvPicPr>
          <p:nvPr/>
        </p:nvPicPr>
        <p:blipFill>
          <a:blip r:embed="rId5"/>
          <a:stretch>
            <a:fillRect/>
          </a:stretch>
        </p:blipFill>
        <p:spPr>
          <a:xfrm>
            <a:off x="685800" y="1508477"/>
            <a:ext cx="3007056" cy="3187738"/>
          </a:xfrm>
          <a:prstGeom prst="rect">
            <a:avLst/>
          </a:prstGeom>
          <a:ln w="6350">
            <a:solidFill>
              <a:schemeClr val="tx1"/>
            </a:solidFill>
          </a:ln>
        </p:spPr>
      </p:pic>
      <p:pic>
        <p:nvPicPr>
          <p:cNvPr id="10" name="Picture 9">
            <a:extLst>
              <a:ext uri="{FF2B5EF4-FFF2-40B4-BE49-F238E27FC236}">
                <a16:creationId xmlns:a16="http://schemas.microsoft.com/office/drawing/2014/main" id="{00D1E9D8-3A0E-4297-AF02-FA34A3EC9EFF}"/>
              </a:ext>
            </a:extLst>
          </p:cNvPr>
          <p:cNvPicPr>
            <a:picLocks noChangeAspect="1"/>
          </p:cNvPicPr>
          <p:nvPr/>
        </p:nvPicPr>
        <p:blipFill>
          <a:blip r:embed="rId6"/>
          <a:stretch>
            <a:fillRect/>
          </a:stretch>
        </p:blipFill>
        <p:spPr>
          <a:xfrm>
            <a:off x="3928032" y="1756027"/>
            <a:ext cx="4530169" cy="3148158"/>
          </a:xfrm>
          <a:prstGeom prst="rect">
            <a:avLst/>
          </a:prstGeom>
          <a:ln w="6350">
            <a:solidFill>
              <a:srgbClr val="0070C0"/>
            </a:solidFill>
          </a:ln>
        </p:spPr>
      </p:pic>
    </p:spTree>
    <p:extLst>
      <p:ext uri="{BB962C8B-B14F-4D97-AF65-F5344CB8AC3E}">
        <p14:creationId xmlns:p14="http://schemas.microsoft.com/office/powerpoint/2010/main" val="6577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3089883" y="4387591"/>
            <a:ext cx="1376550"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60</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1799001" y="3213684"/>
            <a:ext cx="2556899" cy="384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buSzPct val="25000"/>
            </a:pPr>
            <a:r>
              <a:rPr lang="en" sz="1200">
                <a:solidFill>
                  <a:srgbClr val="3F3F3F"/>
                </a:solidFill>
                <a:latin typeface="Calibri"/>
                <a:ea typeface="Calibri"/>
                <a:cs typeface="Calibri"/>
                <a:sym typeface="Calibri"/>
              </a:rPr>
              <a:t>MU-oriented</a:t>
            </a:r>
            <a:br>
              <a:rPr lang="en" sz="1200">
                <a:solidFill>
                  <a:srgbClr val="3F3F3F"/>
                </a:solidFill>
                <a:latin typeface="Calibri"/>
                <a:ea typeface="Calibri"/>
                <a:cs typeface="Calibri"/>
                <a:sym typeface="Calibri"/>
              </a:rPr>
            </a:br>
            <a:r>
              <a:rPr lang="en" sz="12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1799001" y="2651630"/>
            <a:ext cx="2556899" cy="501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endParaRPr sz="1350">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158167" y="1287061"/>
            <a:ext cx="2383874" cy="872774"/>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68569" tIns="34275" rIns="68569" bIns="34275" anchor="ctr" anchorCtr="0">
            <a:noAutofit/>
          </a:bodyPr>
          <a:lstStyle/>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12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1834402" y="3959698"/>
            <a:ext cx="1169775" cy="3878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3089883" y="3947041"/>
            <a:ext cx="1376550" cy="396225"/>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3108891" y="2373621"/>
            <a:ext cx="1658024" cy="314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3148306" y="2894645"/>
            <a:ext cx="837224" cy="190575"/>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3108890" y="2366426"/>
            <a:ext cx="0" cy="28755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52290" y="3938191"/>
            <a:ext cx="873449" cy="396225"/>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152012" y="2677339"/>
            <a:ext cx="997875" cy="46304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3165046" y="2409273"/>
            <a:ext cx="949205" cy="196130"/>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68569" tIns="34275" rIns="68569" bIns="34275" anchor="t" anchorCtr="0">
              <a:noAutofit/>
            </a:bodyPr>
            <a:lstStyle/>
            <a:p>
              <a:pPr>
                <a:buSzPct val="25000"/>
              </a:pPr>
              <a:r>
                <a:rPr lang="en" sz="12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2344578" y="3712374"/>
            <a:ext cx="2011050" cy="173024"/>
          </a:xfrm>
          <a:prstGeom prst="rect">
            <a:avLst/>
          </a:prstGeom>
          <a:solidFill>
            <a:schemeClr val="lt1"/>
          </a:solidFill>
          <a:ln>
            <a:noFill/>
          </a:ln>
        </p:spPr>
        <p:txBody>
          <a:bodyPr lIns="68569" tIns="34275" rIns="68569" bIns="34275" anchor="t" anchorCtr="0">
            <a:noAutofit/>
          </a:bodyPr>
          <a:lstStyle/>
          <a:p>
            <a:r>
              <a:rPr lang="en" sz="1350">
                <a:latin typeface="Calibri"/>
                <a:ea typeface="Calibri"/>
                <a:cs typeface="Calibri"/>
                <a:sym typeface="Calibri"/>
              </a:rPr>
              <a:t>Underlying</a:t>
            </a:r>
            <a:r>
              <a:rPr lang="en" sz="105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341800" y="3804140"/>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7844157" y="3804140"/>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349742" y="3810642"/>
            <a:ext cx="102464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4039418" y="3808748"/>
            <a:ext cx="3796424"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3350103" y="3602348"/>
            <a:ext cx="0" cy="110025"/>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767098" y="1287061"/>
            <a:ext cx="2662823" cy="2426885"/>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68569" tIns="34275" rIns="68569" bIns="34275" anchor="t" anchorCtr="0">
            <a:noAutofit/>
          </a:bodyPr>
          <a:lstStyle/>
          <a:p>
            <a:pPr>
              <a:buSzPct val="25000"/>
            </a:pPr>
            <a:r>
              <a:rPr lang="en" sz="1350">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5833425" y="1870529"/>
            <a:ext cx="612225" cy="396225"/>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850631" y="2692513"/>
            <a:ext cx="1750725" cy="872774"/>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682337" y="2191145"/>
            <a:ext cx="0" cy="182475"/>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6634033" y="1870530"/>
            <a:ext cx="711000" cy="1493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6781815" y="1679800"/>
            <a:ext cx="515925" cy="10574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210970" y="1296115"/>
            <a:ext cx="1122524" cy="246825"/>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821016" y="1302357"/>
            <a:ext cx="1201724" cy="775337"/>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68569" tIns="34275" rIns="68569" bIns="34275" anchor="t" anchorCtr="0">
              <a:noAutofit/>
            </a:bodyPr>
            <a:lstStyle/>
            <a:p>
              <a:pPr algn="ctr">
                <a:buSzPct val="25000"/>
              </a:pPr>
              <a:r>
                <a:rPr lang="en" sz="12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6567974" y="2011386"/>
            <a:ext cx="828000" cy="330524"/>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6545425" y="1507360"/>
            <a:ext cx="729674" cy="15344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206922" y="2355727"/>
            <a:ext cx="1452375" cy="1155374"/>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534233" y="2297759"/>
            <a:ext cx="1810799" cy="93105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2271316" y="1323433"/>
            <a:ext cx="1254606" cy="733175"/>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464570" y="3944759"/>
            <a:ext cx="823325" cy="3878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47912" y="4397275"/>
            <a:ext cx="1739983"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510887" y="4403716"/>
            <a:ext cx="1810799" cy="190575"/>
          </a:xfrm>
          <a:prstGeom prst="rect">
            <a:avLst/>
          </a:prstGeom>
          <a:noFill/>
          <a:ln>
            <a:noFill/>
          </a:ln>
        </p:spPr>
        <p:txBody>
          <a:bodyPr lIns="68569" tIns="34275" rIns="68569" bIns="34275" anchor="t" anchorCtr="0">
            <a:noAutofit/>
          </a:bodyPr>
          <a:lstStyle/>
          <a:p>
            <a:pPr>
              <a:buSzPct val="25000"/>
            </a:pPr>
            <a:r>
              <a:rPr lang="en" b="1" i="1" dirty="0">
                <a:solidFill>
                  <a:srgbClr val="3F3F3F"/>
                </a:solidFill>
                <a:latin typeface="Calibri"/>
                <a:ea typeface="Calibri"/>
                <a:cs typeface="Calibri"/>
                <a:sym typeface="Calibri"/>
              </a:rPr>
              <a:t>Your </a:t>
            </a:r>
            <a:r>
              <a:rPr lang="en" i="1" dirty="0">
                <a:solidFill>
                  <a:srgbClr val="3F3F3F"/>
                </a:solidFill>
                <a:latin typeface="Calibri"/>
                <a:ea typeface="Calibri"/>
                <a:cs typeface="Calibri"/>
                <a:sym typeface="Calibri"/>
              </a:rPr>
              <a:t>sy</a:t>
            </a:r>
            <a:r>
              <a:rPr lang="en-CA" i="1" dirty="0">
                <a:solidFill>
                  <a:srgbClr val="3F3F3F"/>
                </a:solidFill>
                <a:latin typeface="Calibri"/>
                <a:ea typeface="Calibri"/>
                <a:cs typeface="Calibri"/>
                <a:sym typeface="Calibri"/>
              </a:rPr>
              <a:t>s</a:t>
            </a:r>
            <a:r>
              <a:rPr lang="en"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750039" y="1344466"/>
            <a:ext cx="773549" cy="7640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1834403" y="4414585"/>
            <a:ext cx="1169775"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60826" y="4482871"/>
            <a:ext cx="1047579" cy="2491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6103" y="4493134"/>
            <a:ext cx="919880" cy="19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38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7F7-90C4-4947-93CA-10FCC3537B5E}"/>
              </a:ext>
            </a:extLst>
          </p:cNvPr>
          <p:cNvSpPr>
            <a:spLocks noGrp="1"/>
          </p:cNvSpPr>
          <p:nvPr>
            <p:ph type="title"/>
          </p:nvPr>
        </p:nvSpPr>
        <p:spPr/>
        <p:txBody>
          <a:bodyPr/>
          <a:lstStyle/>
          <a:p>
            <a:r>
              <a:rPr lang="en-CA" dirty="0"/>
              <a:t>SMART on FHIR</a:t>
            </a:r>
            <a:endParaRPr lang="en-US" dirty="0"/>
          </a:p>
        </p:txBody>
      </p:sp>
      <p:sp>
        <p:nvSpPr>
          <p:cNvPr id="3" name="Content Placeholder 2">
            <a:extLst>
              <a:ext uri="{FF2B5EF4-FFF2-40B4-BE49-F238E27FC236}">
                <a16:creationId xmlns:a16="http://schemas.microsoft.com/office/drawing/2014/main" id="{E241153F-FBE0-3542-ADD0-8285B54082A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49428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3A03-110B-514D-9AD8-189E4DC8A4DD}"/>
              </a:ext>
            </a:extLst>
          </p:cNvPr>
          <p:cNvSpPr>
            <a:spLocks noGrp="1"/>
          </p:cNvSpPr>
          <p:nvPr>
            <p:ph type="title"/>
          </p:nvPr>
        </p:nvSpPr>
        <p:spPr/>
        <p:txBody>
          <a:bodyPr/>
          <a:lstStyle/>
          <a:p>
            <a:r>
              <a:rPr lang="en-US" dirty="0"/>
              <a:t>SMART App Gallery</a:t>
            </a:r>
          </a:p>
        </p:txBody>
      </p:sp>
      <p:pic>
        <p:nvPicPr>
          <p:cNvPr id="4" name="Picture 3">
            <a:extLst>
              <a:ext uri="{FF2B5EF4-FFF2-40B4-BE49-F238E27FC236}">
                <a16:creationId xmlns:a16="http://schemas.microsoft.com/office/drawing/2014/main" id="{E5D20472-7FD4-A24A-B2C5-D08227696006}"/>
              </a:ext>
            </a:extLst>
          </p:cNvPr>
          <p:cNvPicPr>
            <a:picLocks noChangeAspect="1"/>
          </p:cNvPicPr>
          <p:nvPr/>
        </p:nvPicPr>
        <p:blipFill>
          <a:blip r:embed="rId2"/>
          <a:stretch>
            <a:fillRect/>
          </a:stretch>
        </p:blipFill>
        <p:spPr>
          <a:xfrm>
            <a:off x="850131" y="1063625"/>
            <a:ext cx="6430345" cy="4361873"/>
          </a:xfrm>
          <a:prstGeom prst="rect">
            <a:avLst/>
          </a:prstGeom>
        </p:spPr>
      </p:pic>
    </p:spTree>
    <p:extLst>
      <p:ext uri="{BB962C8B-B14F-4D97-AF65-F5344CB8AC3E}">
        <p14:creationId xmlns:p14="http://schemas.microsoft.com/office/powerpoint/2010/main" val="3757362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2480-C489-2541-AD13-537FF8B64D5E}"/>
              </a:ext>
            </a:extLst>
          </p:cNvPr>
          <p:cNvSpPr>
            <a:spLocks noGrp="1"/>
          </p:cNvSpPr>
          <p:nvPr>
            <p:ph type="title"/>
          </p:nvPr>
        </p:nvSpPr>
        <p:spPr/>
        <p:txBody>
          <a:bodyPr/>
          <a:lstStyle/>
          <a:p>
            <a:r>
              <a:rPr lang="en-US" dirty="0"/>
              <a:t>A Few SMART Medication Apps</a:t>
            </a:r>
          </a:p>
        </p:txBody>
      </p:sp>
      <p:pic>
        <p:nvPicPr>
          <p:cNvPr id="4" name="Picture 3">
            <a:extLst>
              <a:ext uri="{FF2B5EF4-FFF2-40B4-BE49-F238E27FC236}">
                <a16:creationId xmlns:a16="http://schemas.microsoft.com/office/drawing/2014/main" id="{A78EC046-04E1-CD40-9D46-98D6A6F74A61}"/>
              </a:ext>
            </a:extLst>
          </p:cNvPr>
          <p:cNvPicPr>
            <a:picLocks noChangeAspect="1"/>
          </p:cNvPicPr>
          <p:nvPr/>
        </p:nvPicPr>
        <p:blipFill>
          <a:blip r:embed="rId2"/>
          <a:stretch>
            <a:fillRect/>
          </a:stretch>
        </p:blipFill>
        <p:spPr>
          <a:xfrm>
            <a:off x="2098761" y="1267663"/>
            <a:ext cx="4093695" cy="3875837"/>
          </a:xfrm>
          <a:prstGeom prst="rect">
            <a:avLst/>
          </a:prstGeom>
        </p:spPr>
      </p:pic>
    </p:spTree>
    <p:extLst>
      <p:ext uri="{BB962C8B-B14F-4D97-AF65-F5344CB8AC3E}">
        <p14:creationId xmlns:p14="http://schemas.microsoft.com/office/powerpoint/2010/main" val="1662270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64</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35231"/>
            <a:ext cx="6438422" cy="355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AB93-7A53-E541-A909-FA93D265AE81}"/>
              </a:ext>
            </a:extLst>
          </p:cNvPr>
          <p:cNvSpPr>
            <a:spLocks noGrp="1"/>
          </p:cNvSpPr>
          <p:nvPr>
            <p:ph type="title"/>
          </p:nvPr>
        </p:nvSpPr>
        <p:spPr/>
        <p:txBody>
          <a:bodyPr/>
          <a:lstStyle/>
          <a:p>
            <a:r>
              <a:rPr lang="en-US" dirty="0"/>
              <a:t>Apple </a:t>
            </a:r>
            <a:r>
              <a:rPr lang="en-US" dirty="0" err="1"/>
              <a:t>HealthKit</a:t>
            </a:r>
            <a:endParaRPr lang="en-US" dirty="0"/>
          </a:p>
        </p:txBody>
      </p:sp>
      <p:sp>
        <p:nvSpPr>
          <p:cNvPr id="3" name="Content Placeholder 2">
            <a:extLst>
              <a:ext uri="{FF2B5EF4-FFF2-40B4-BE49-F238E27FC236}">
                <a16:creationId xmlns:a16="http://schemas.microsoft.com/office/drawing/2014/main" id="{0D6AE38C-2B64-C940-B208-E5440AE241CE}"/>
              </a:ext>
            </a:extLst>
          </p:cNvPr>
          <p:cNvSpPr>
            <a:spLocks noGrp="1"/>
          </p:cNvSpPr>
          <p:nvPr>
            <p:ph idx="1"/>
          </p:nvPr>
        </p:nvSpPr>
        <p:spPr/>
        <p:txBody>
          <a:bodyPr>
            <a:normAutofit/>
          </a:bodyPr>
          <a:lstStyle/>
          <a:p>
            <a:r>
              <a:rPr lang="en-US" sz="2400" dirty="0"/>
              <a:t>Health Records API, Health app</a:t>
            </a:r>
          </a:p>
          <a:p>
            <a:r>
              <a:rPr lang="en-US" sz="2400" dirty="0"/>
              <a:t>Patients can download their health data from supported healthcare institutions using FHIR</a:t>
            </a:r>
          </a:p>
          <a:p>
            <a:pPr lvl="1"/>
            <a:r>
              <a:rPr lang="en-US" sz="2000" dirty="0"/>
              <a:t>DSTU2 (Argonaut), but expect will update soon</a:t>
            </a:r>
          </a:p>
          <a:p>
            <a:r>
              <a:rPr lang="en-US" sz="2400" dirty="0"/>
              <a:t>Support allergies, conditions, immunizations, lab results, medications, procedures, and vital signs</a:t>
            </a:r>
          </a:p>
        </p:txBody>
      </p:sp>
    </p:spTree>
    <p:extLst>
      <p:ext uri="{BB962C8B-B14F-4D97-AF65-F5344CB8AC3E}">
        <p14:creationId xmlns:p14="http://schemas.microsoft.com/office/powerpoint/2010/main" val="3242195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33D9-3072-FD48-8965-7813A39CEC7B}"/>
              </a:ext>
            </a:extLst>
          </p:cNvPr>
          <p:cNvSpPr>
            <a:spLocks noGrp="1"/>
          </p:cNvSpPr>
          <p:nvPr>
            <p:ph type="title"/>
          </p:nvPr>
        </p:nvSpPr>
        <p:spPr/>
        <p:txBody>
          <a:bodyPr/>
          <a:lstStyle/>
          <a:p>
            <a:r>
              <a:rPr lang="en-US" dirty="0"/>
              <a:t>Example FHIR Use Scenarios</a:t>
            </a:r>
          </a:p>
        </p:txBody>
      </p:sp>
      <p:sp>
        <p:nvSpPr>
          <p:cNvPr id="3" name="Content Placeholder 2">
            <a:extLst>
              <a:ext uri="{FF2B5EF4-FFF2-40B4-BE49-F238E27FC236}">
                <a16:creationId xmlns:a16="http://schemas.microsoft.com/office/drawing/2014/main" id="{30C505AE-5BEA-BC4D-A128-61FFDB247EE3}"/>
              </a:ext>
            </a:extLst>
          </p:cNvPr>
          <p:cNvSpPr>
            <a:spLocks noGrp="1"/>
          </p:cNvSpPr>
          <p:nvPr>
            <p:ph idx="1"/>
          </p:nvPr>
        </p:nvSpPr>
        <p:spPr>
          <a:xfrm>
            <a:off x="457200" y="1244277"/>
            <a:ext cx="8229600" cy="3692848"/>
          </a:xfrm>
        </p:spPr>
        <p:txBody>
          <a:bodyPr>
            <a:normAutofit fontScale="92500" lnSpcReduction="10000"/>
          </a:bodyPr>
          <a:lstStyle/>
          <a:p>
            <a:r>
              <a:rPr lang="en-US" sz="2000" dirty="0"/>
              <a:t>A patient uses the Apple Health app to access their data from a certified EHR (Epic, Cerner, </a:t>
            </a:r>
            <a:r>
              <a:rPr lang="en-US" sz="2000" dirty="0" err="1"/>
              <a:t>athenaClinicals</a:t>
            </a:r>
            <a:r>
              <a:rPr lang="en-US" sz="2000" dirty="0"/>
              <a:t>) on their mobile (iOS) device via Apple </a:t>
            </a:r>
            <a:r>
              <a:rPr lang="en-US" sz="2000" dirty="0" err="1"/>
              <a:t>HealthKit</a:t>
            </a:r>
            <a:endParaRPr lang="en-US" sz="2000" dirty="0"/>
          </a:p>
          <a:p>
            <a:r>
              <a:rPr lang="en-US" sz="2000" dirty="0"/>
              <a:t>A patient facing app for assistance with managing complex care for diabetes could access relevant lab data via the EHR FHIR API </a:t>
            </a:r>
          </a:p>
          <a:p>
            <a:r>
              <a:rPr lang="en-US" sz="2000" dirty="0"/>
              <a:t>A clinical decision support app for infectious disease management implemented alongside an EHR can use CDS Hooks to trigger an alert for possible inadequate antimicrobial therapy based on culture and susceptibility results</a:t>
            </a:r>
          </a:p>
          <a:p>
            <a:r>
              <a:rPr lang="en-US" sz="2000" dirty="0"/>
              <a:t>A SMART on FHIR or other client app could query local and remote FHIR endpoints (with proper authentication and security) from a variety of provider organizations or an HIE to retrieve all medication data for performing medication reconciliation </a:t>
            </a:r>
          </a:p>
          <a:p>
            <a:endParaRPr lang="en-US" dirty="0"/>
          </a:p>
        </p:txBody>
      </p:sp>
    </p:spTree>
    <p:extLst>
      <p:ext uri="{BB962C8B-B14F-4D97-AF65-F5344CB8AC3E}">
        <p14:creationId xmlns:p14="http://schemas.microsoft.com/office/powerpoint/2010/main" val="2765273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Recent</a:t>
            </a:r>
            <a:r>
              <a:rPr lang="en-US" noProof="0" dirty="0"/>
              <a:t> developments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4136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44D66-3912-E145-A3C3-AD3EC9D658E3}"/>
              </a:ext>
            </a:extLst>
          </p:cNvPr>
          <p:cNvSpPr>
            <a:spLocks noGrp="1"/>
          </p:cNvSpPr>
          <p:nvPr>
            <p:ph type="title"/>
          </p:nvPr>
        </p:nvSpPr>
        <p:spPr/>
        <p:txBody>
          <a:bodyPr/>
          <a:lstStyle/>
          <a:p>
            <a:r>
              <a:rPr lang="en-US" dirty="0"/>
              <a:t>FHIR in ONC NPRM</a:t>
            </a:r>
          </a:p>
        </p:txBody>
      </p:sp>
      <p:sp>
        <p:nvSpPr>
          <p:cNvPr id="3" name="Content Placeholder 2">
            <a:extLst>
              <a:ext uri="{FF2B5EF4-FFF2-40B4-BE49-F238E27FC236}">
                <a16:creationId xmlns:a16="http://schemas.microsoft.com/office/drawing/2014/main" id="{E1278ADB-AEF4-4247-AB99-21534A3B4188}"/>
              </a:ext>
            </a:extLst>
          </p:cNvPr>
          <p:cNvSpPr>
            <a:spLocks noGrp="1"/>
          </p:cNvSpPr>
          <p:nvPr>
            <p:ph idx="1"/>
          </p:nvPr>
        </p:nvSpPr>
        <p:spPr>
          <a:xfrm>
            <a:off x="457200" y="1244277"/>
            <a:ext cx="8229600" cy="3692848"/>
          </a:xfrm>
        </p:spPr>
        <p:txBody>
          <a:bodyPr>
            <a:normAutofit fontScale="85000" lnSpcReduction="20000"/>
          </a:bodyPr>
          <a:lstStyle/>
          <a:p>
            <a:r>
              <a:rPr lang="en-US" sz="3100" dirty="0"/>
              <a:t>API Certification Criterion</a:t>
            </a:r>
          </a:p>
          <a:p>
            <a:pPr lvl="1"/>
            <a:r>
              <a:rPr lang="en-US" sz="2600" dirty="0"/>
              <a:t>Build apps and services on HL7 FHIR and additional implementation specifications</a:t>
            </a:r>
          </a:p>
          <a:p>
            <a:pPr lvl="1"/>
            <a:r>
              <a:rPr lang="en-US" sz="2600" dirty="0"/>
              <a:t>Provide API access and search capabilities for all proposed United States Core Data for Interoperability (USCDI) data for single and multiple patients</a:t>
            </a:r>
          </a:p>
          <a:p>
            <a:pPr lvl="1"/>
            <a:r>
              <a:rPr lang="en-US" sz="2600" dirty="0"/>
              <a:t>Use secure connections that include authentication and authorization capabilities to enable, e.g., single sign-on</a:t>
            </a:r>
          </a:p>
          <a:p>
            <a:pPr lvl="1"/>
            <a:r>
              <a:rPr lang="en-US" sz="2600" dirty="0"/>
              <a:t>Certified APIs would need to implement the SMART Application Launch Framework Implementation Guide, (based on the OAuth 2.0 security standard)</a:t>
            </a:r>
          </a:p>
        </p:txBody>
      </p:sp>
    </p:spTree>
    <p:extLst>
      <p:ext uri="{BB962C8B-B14F-4D97-AF65-F5344CB8AC3E}">
        <p14:creationId xmlns:p14="http://schemas.microsoft.com/office/powerpoint/2010/main" val="3152123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7A01-1977-734E-B344-8799D9C2FC82}"/>
              </a:ext>
            </a:extLst>
          </p:cNvPr>
          <p:cNvSpPr>
            <a:spLocks noGrp="1"/>
          </p:cNvSpPr>
          <p:nvPr>
            <p:ph type="title"/>
          </p:nvPr>
        </p:nvSpPr>
        <p:spPr/>
        <p:txBody>
          <a:bodyPr/>
          <a:lstStyle/>
          <a:p>
            <a:r>
              <a:rPr lang="en-US" dirty="0"/>
              <a:t>Cerner and FHIR R4</a:t>
            </a:r>
          </a:p>
        </p:txBody>
      </p:sp>
      <p:sp>
        <p:nvSpPr>
          <p:cNvPr id="3" name="Content Placeholder 2">
            <a:extLst>
              <a:ext uri="{FF2B5EF4-FFF2-40B4-BE49-F238E27FC236}">
                <a16:creationId xmlns:a16="http://schemas.microsoft.com/office/drawing/2014/main" id="{640DBEC1-E619-124F-930F-6D20A0C65601}"/>
              </a:ext>
            </a:extLst>
          </p:cNvPr>
          <p:cNvSpPr>
            <a:spLocks noGrp="1"/>
          </p:cNvSpPr>
          <p:nvPr>
            <p:ph idx="1"/>
          </p:nvPr>
        </p:nvSpPr>
        <p:spPr>
          <a:xfrm>
            <a:off x="457200" y="1244277"/>
            <a:ext cx="8229600" cy="3692848"/>
          </a:xfrm>
        </p:spPr>
        <p:txBody>
          <a:bodyPr>
            <a:normAutofit/>
          </a:bodyPr>
          <a:lstStyle/>
          <a:p>
            <a:r>
              <a:rPr lang="en-US" sz="2400" dirty="0"/>
              <a:t>On March 28 Cerner announced that the initial HL7 FHIR R4 implementation is available for Cerner Millennium</a:t>
            </a:r>
          </a:p>
          <a:p>
            <a:r>
              <a:rPr lang="en-US" sz="2400" dirty="0"/>
              <a:t>Initially limited to </a:t>
            </a:r>
            <a:r>
              <a:rPr lang="en-US" sz="2400" dirty="0" err="1"/>
              <a:t>CapabilityStatement</a:t>
            </a:r>
            <a:r>
              <a:rPr lang="en-US" sz="2400" dirty="0"/>
              <a:t>, Patient, Encounter</a:t>
            </a:r>
          </a:p>
          <a:p>
            <a:r>
              <a:rPr lang="en-US" sz="2400" dirty="0"/>
              <a:t>Expect in next few months </a:t>
            </a:r>
            <a:r>
              <a:rPr lang="en-US" sz="2400" dirty="0" err="1"/>
              <a:t>AllergyIntolerance</a:t>
            </a:r>
            <a:r>
              <a:rPr lang="en-US" sz="2400" dirty="0"/>
              <a:t>, Binary, </a:t>
            </a:r>
            <a:r>
              <a:rPr lang="en-US" sz="2400" dirty="0" err="1"/>
              <a:t>DocumentReference</a:t>
            </a:r>
            <a:r>
              <a:rPr lang="en-US" sz="2400" dirty="0"/>
              <a:t>, Immunization, Organization, Practitioner, </a:t>
            </a:r>
            <a:r>
              <a:rPr lang="en-US" sz="2400" dirty="0" err="1"/>
              <a:t>RelatedPerson</a:t>
            </a:r>
            <a:br>
              <a:rPr lang="en-US" dirty="0"/>
            </a:br>
            <a:endParaRPr lang="en-US" sz="2400" dirty="0"/>
          </a:p>
        </p:txBody>
      </p:sp>
    </p:spTree>
    <p:extLst>
      <p:ext uri="{BB962C8B-B14F-4D97-AF65-F5344CB8AC3E}">
        <p14:creationId xmlns:p14="http://schemas.microsoft.com/office/powerpoint/2010/main" val="268058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EC5583-37C6-43E7-9E58-BEFC0BDA724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DAC922EA-A212-4321-9D6C-FE061241FF49}"/>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585E0A31-8014-4306-9451-208A02A9388E}"/>
              </a:ext>
            </a:extLst>
          </p:cNvPr>
          <p:cNvSpPr>
            <a:spLocks noGrp="1"/>
          </p:cNvSpPr>
          <p:nvPr>
            <p:ph type="title"/>
          </p:nvPr>
        </p:nvSpPr>
        <p:spPr/>
        <p:txBody>
          <a:bodyPr/>
          <a:lstStyle/>
          <a:p>
            <a:r>
              <a:rPr lang="en-CA"/>
              <a:t>2. Simple, with extensibility</a:t>
            </a:r>
            <a:endParaRPr lang="en-CA" dirty="0"/>
          </a:p>
        </p:txBody>
      </p:sp>
      <p:graphicFrame>
        <p:nvGraphicFramePr>
          <p:cNvPr id="27" name="Diagram 26">
            <a:extLst>
              <a:ext uri="{FF2B5EF4-FFF2-40B4-BE49-F238E27FC236}">
                <a16:creationId xmlns:a16="http://schemas.microsoft.com/office/drawing/2014/main" id="{D787576A-5354-4B33-811A-56D7366A8FBE}"/>
              </a:ext>
            </a:extLst>
          </p:cNvPr>
          <p:cNvGraphicFramePr/>
          <p:nvPr>
            <p:extLst/>
          </p:nvPr>
        </p:nvGraphicFramePr>
        <p:xfrm>
          <a:off x="2057895" y="1525017"/>
          <a:ext cx="5028211" cy="3218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lose up of a sign&#10;&#10;Description generated with high confidence">
            <a:extLst>
              <a:ext uri="{FF2B5EF4-FFF2-40B4-BE49-F238E27FC236}">
                <a16:creationId xmlns:a16="http://schemas.microsoft.com/office/drawing/2014/main" id="{9946E148-64D1-4365-AA78-6C43ACEA89E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96088" y="1451566"/>
            <a:ext cx="759014" cy="917369"/>
          </a:xfrm>
          <a:prstGeom prst="rect">
            <a:avLst/>
          </a:prstGeom>
        </p:spPr>
      </p:pic>
      <p:pic>
        <p:nvPicPr>
          <p:cNvPr id="11" name="Picture 10" descr="A close up of an animal&#10;&#10;Description generated with very high confidence">
            <a:extLst>
              <a:ext uri="{FF2B5EF4-FFF2-40B4-BE49-F238E27FC236}">
                <a16:creationId xmlns:a16="http://schemas.microsoft.com/office/drawing/2014/main" id="{596ED0D4-4A63-4C52-96D4-20916AD3CE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639" y="2180621"/>
            <a:ext cx="939626" cy="782258"/>
          </a:xfrm>
          <a:prstGeom prst="rect">
            <a:avLst/>
          </a:prstGeom>
        </p:spPr>
      </p:pic>
      <p:pic>
        <p:nvPicPr>
          <p:cNvPr id="13" name="Picture 12">
            <a:extLst>
              <a:ext uri="{FF2B5EF4-FFF2-40B4-BE49-F238E27FC236}">
                <a16:creationId xmlns:a16="http://schemas.microsoft.com/office/drawing/2014/main" id="{0E6ECE19-3EEC-44DF-942A-FDE07D45F31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54518" y="3244160"/>
            <a:ext cx="874441" cy="877289"/>
          </a:xfrm>
          <a:prstGeom prst="rect">
            <a:avLst/>
          </a:prstGeom>
        </p:spPr>
      </p:pic>
      <p:pic>
        <p:nvPicPr>
          <p:cNvPr id="16" name="Picture 15" descr="A close up of a device&#10;&#10;Description generated with high confidence">
            <a:extLst>
              <a:ext uri="{FF2B5EF4-FFF2-40B4-BE49-F238E27FC236}">
                <a16:creationId xmlns:a16="http://schemas.microsoft.com/office/drawing/2014/main" id="{05D67FF9-7979-4FDE-B6BE-F2C0F6A00F6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209700" y="3866161"/>
            <a:ext cx="760655" cy="877289"/>
          </a:xfrm>
          <a:prstGeom prst="rect">
            <a:avLst/>
          </a:prstGeom>
        </p:spPr>
      </p:pic>
      <p:pic>
        <p:nvPicPr>
          <p:cNvPr id="19" name="Picture 18">
            <a:extLst>
              <a:ext uri="{FF2B5EF4-FFF2-40B4-BE49-F238E27FC236}">
                <a16:creationId xmlns:a16="http://schemas.microsoft.com/office/drawing/2014/main" id="{501341E8-E730-423A-8F67-A15B69DCF3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230" y="2120692"/>
            <a:ext cx="864757" cy="850229"/>
          </a:xfrm>
          <a:prstGeom prst="rect">
            <a:avLst/>
          </a:prstGeom>
        </p:spPr>
      </p:pic>
      <p:pic>
        <p:nvPicPr>
          <p:cNvPr id="22" name="Picture 21">
            <a:extLst>
              <a:ext uri="{FF2B5EF4-FFF2-40B4-BE49-F238E27FC236}">
                <a16:creationId xmlns:a16="http://schemas.microsoft.com/office/drawing/2014/main" id="{FC756327-3D37-4B5C-8328-70FD455DAD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86718" y="3304165"/>
            <a:ext cx="785480" cy="785480"/>
          </a:xfrm>
          <a:prstGeom prst="rect">
            <a:avLst/>
          </a:prstGeom>
        </p:spPr>
      </p:pic>
      <p:pic>
        <p:nvPicPr>
          <p:cNvPr id="33" name="Picture 32" descr="A picture containing object&#10;&#10;Description generated with very high confidence">
            <a:extLst>
              <a:ext uri="{FF2B5EF4-FFF2-40B4-BE49-F238E27FC236}">
                <a16:creationId xmlns:a16="http://schemas.microsoft.com/office/drawing/2014/main" id="{55EDE69A-D3A9-4006-8641-FB99379A0C9E}"/>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16229" y="2555504"/>
            <a:ext cx="1153274" cy="1153274"/>
          </a:xfrm>
          <a:prstGeom prst="rect">
            <a:avLst/>
          </a:prstGeom>
        </p:spPr>
      </p:pic>
    </p:spTree>
    <p:extLst>
      <p:ext uri="{BB962C8B-B14F-4D97-AF65-F5344CB8AC3E}">
        <p14:creationId xmlns:p14="http://schemas.microsoft.com/office/powerpoint/2010/main" val="352498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FOR MED Rec</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61380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60AD-FABF-5747-8F56-D0E78571CD34}"/>
              </a:ext>
            </a:extLst>
          </p:cNvPr>
          <p:cNvSpPr>
            <a:spLocks noGrp="1"/>
          </p:cNvSpPr>
          <p:nvPr>
            <p:ph type="title"/>
          </p:nvPr>
        </p:nvSpPr>
        <p:spPr/>
        <p:txBody>
          <a:bodyPr/>
          <a:lstStyle/>
          <a:p>
            <a:r>
              <a:rPr lang="en-US" dirty="0"/>
              <a:t>Medication Resources</a:t>
            </a:r>
          </a:p>
        </p:txBody>
      </p:sp>
      <p:sp>
        <p:nvSpPr>
          <p:cNvPr id="3" name="Content Placeholder 2">
            <a:extLst>
              <a:ext uri="{FF2B5EF4-FFF2-40B4-BE49-F238E27FC236}">
                <a16:creationId xmlns:a16="http://schemas.microsoft.com/office/drawing/2014/main" id="{93D84AD5-A2B8-7940-B6C0-DFC0D53932A5}"/>
              </a:ext>
            </a:extLst>
          </p:cNvPr>
          <p:cNvSpPr>
            <a:spLocks noGrp="1"/>
          </p:cNvSpPr>
          <p:nvPr>
            <p:ph idx="1"/>
          </p:nvPr>
        </p:nvSpPr>
        <p:spPr/>
        <p:txBody>
          <a:bodyPr/>
          <a:lstStyle/>
          <a:p>
            <a:r>
              <a:rPr lang="en-US" dirty="0">
                <a:hlinkClick r:id="rId2"/>
              </a:rPr>
              <a:t>http://hl7.org/fhir/R4/resourcelist.html</a:t>
            </a:r>
            <a:endParaRPr lang="en-US" dirty="0"/>
          </a:p>
          <a:p>
            <a:endParaRPr lang="en-US" dirty="0"/>
          </a:p>
        </p:txBody>
      </p:sp>
      <p:pic>
        <p:nvPicPr>
          <p:cNvPr id="5" name="Picture 4">
            <a:extLst>
              <a:ext uri="{FF2B5EF4-FFF2-40B4-BE49-F238E27FC236}">
                <a16:creationId xmlns:a16="http://schemas.microsoft.com/office/drawing/2014/main" id="{331DEEAA-A270-404D-99F7-DBC39EA864F7}"/>
              </a:ext>
            </a:extLst>
          </p:cNvPr>
          <p:cNvPicPr>
            <a:picLocks noChangeAspect="1"/>
          </p:cNvPicPr>
          <p:nvPr/>
        </p:nvPicPr>
        <p:blipFill>
          <a:blip r:embed="rId3"/>
          <a:stretch>
            <a:fillRect/>
          </a:stretch>
        </p:blipFill>
        <p:spPr>
          <a:xfrm>
            <a:off x="647780" y="1757181"/>
            <a:ext cx="7454900" cy="2971800"/>
          </a:xfrm>
          <a:prstGeom prst="rect">
            <a:avLst/>
          </a:prstGeom>
          <a:scene3d>
            <a:camera prst="orthographicFront"/>
            <a:lightRig rig="threePt" dir="t"/>
          </a:scene3d>
          <a:sp3d/>
        </p:spPr>
      </p:pic>
      <p:sp>
        <p:nvSpPr>
          <p:cNvPr id="8" name="Rectangle 7">
            <a:extLst>
              <a:ext uri="{FF2B5EF4-FFF2-40B4-BE49-F238E27FC236}">
                <a16:creationId xmlns:a16="http://schemas.microsoft.com/office/drawing/2014/main" id="{A6B4530E-97F5-114F-864C-5CE706DFBF40}"/>
              </a:ext>
            </a:extLst>
          </p:cNvPr>
          <p:cNvSpPr/>
          <p:nvPr/>
        </p:nvSpPr>
        <p:spPr>
          <a:xfrm>
            <a:off x="2997842" y="1871018"/>
            <a:ext cx="2754775" cy="1875099"/>
          </a:xfrm>
          <a:prstGeom prst="rect">
            <a:avLst/>
          </a:prstGeom>
          <a:noFill/>
          <a:scene3d>
            <a:camera prst="orthographicFront"/>
            <a:lightRig rig="threePt" dir="t"/>
          </a:scene3d>
          <a:sp3d contour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219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C045-8384-9345-A200-725BDBFF9359}"/>
              </a:ext>
            </a:extLst>
          </p:cNvPr>
          <p:cNvSpPr>
            <a:spLocks noGrp="1"/>
          </p:cNvSpPr>
          <p:nvPr>
            <p:ph type="title"/>
          </p:nvPr>
        </p:nvSpPr>
        <p:spPr/>
        <p:txBody>
          <a:bodyPr/>
          <a:lstStyle/>
          <a:p>
            <a:r>
              <a:rPr lang="en-US" dirty="0" err="1"/>
              <a:t>MedicationStatement</a:t>
            </a:r>
            <a:endParaRPr lang="en-US" dirty="0"/>
          </a:p>
        </p:txBody>
      </p:sp>
      <p:sp>
        <p:nvSpPr>
          <p:cNvPr id="3" name="Content Placeholder 2">
            <a:extLst>
              <a:ext uri="{FF2B5EF4-FFF2-40B4-BE49-F238E27FC236}">
                <a16:creationId xmlns:a16="http://schemas.microsoft.com/office/drawing/2014/main" id="{5C258910-7F10-344E-B466-C7451165B701}"/>
              </a:ext>
            </a:extLst>
          </p:cNvPr>
          <p:cNvSpPr>
            <a:spLocks noGrp="1"/>
          </p:cNvSpPr>
          <p:nvPr>
            <p:ph idx="1"/>
          </p:nvPr>
        </p:nvSpPr>
        <p:spPr/>
        <p:txBody>
          <a:bodyPr>
            <a:normAutofit/>
          </a:bodyPr>
          <a:lstStyle/>
          <a:p>
            <a:r>
              <a:rPr lang="en-US" sz="2400" dirty="0"/>
              <a:t>The </a:t>
            </a:r>
            <a:r>
              <a:rPr lang="en-US" sz="2400" dirty="0" err="1"/>
              <a:t>MedicationStatement</a:t>
            </a:r>
            <a:r>
              <a:rPr lang="en-US" sz="2400" dirty="0"/>
              <a:t> resource is used to record a medications or substances that the patient reports as being taken, not taking, have taken in the past or may take in the future</a:t>
            </a:r>
          </a:p>
          <a:p>
            <a:r>
              <a:rPr lang="en-US" sz="2400" dirty="0"/>
              <a:t>It can also be used to record medication use that is derived from other records such as a </a:t>
            </a:r>
            <a:r>
              <a:rPr lang="en-US" sz="2400" dirty="0" err="1"/>
              <a:t>MedicationRequest</a:t>
            </a:r>
            <a:r>
              <a:rPr lang="en-US" sz="2400" dirty="0"/>
              <a:t>.</a:t>
            </a:r>
          </a:p>
        </p:txBody>
      </p:sp>
    </p:spTree>
    <p:extLst>
      <p:ext uri="{BB962C8B-B14F-4D97-AF65-F5344CB8AC3E}">
        <p14:creationId xmlns:p14="http://schemas.microsoft.com/office/powerpoint/2010/main" val="3328002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C3DF-D000-A548-93ED-15F183EC7C09}"/>
              </a:ext>
            </a:extLst>
          </p:cNvPr>
          <p:cNvSpPr>
            <a:spLocks noGrp="1"/>
          </p:cNvSpPr>
          <p:nvPr>
            <p:ph type="title"/>
          </p:nvPr>
        </p:nvSpPr>
        <p:spPr/>
        <p:txBody>
          <a:bodyPr/>
          <a:lstStyle/>
          <a:p>
            <a:r>
              <a:rPr lang="en-US" dirty="0" err="1"/>
              <a:t>MedicationAdministration</a:t>
            </a:r>
            <a:endParaRPr lang="en-US" dirty="0"/>
          </a:p>
        </p:txBody>
      </p:sp>
      <p:sp>
        <p:nvSpPr>
          <p:cNvPr id="3" name="Content Placeholder 2">
            <a:extLst>
              <a:ext uri="{FF2B5EF4-FFF2-40B4-BE49-F238E27FC236}">
                <a16:creationId xmlns:a16="http://schemas.microsoft.com/office/drawing/2014/main" id="{47D368E8-0A6A-B14B-8B02-DAAB9F4D3831}"/>
              </a:ext>
            </a:extLst>
          </p:cNvPr>
          <p:cNvSpPr>
            <a:spLocks noGrp="1"/>
          </p:cNvSpPr>
          <p:nvPr>
            <p:ph idx="1"/>
          </p:nvPr>
        </p:nvSpPr>
        <p:spPr/>
        <p:txBody>
          <a:bodyPr>
            <a:normAutofit/>
          </a:bodyPr>
          <a:lstStyle/>
          <a:p>
            <a:r>
              <a:rPr lang="en-US" sz="2400" dirty="0"/>
              <a:t>This resource covers the administration of all medications and vaccines</a:t>
            </a:r>
          </a:p>
          <a:p>
            <a:r>
              <a:rPr lang="en-US" sz="2400" dirty="0"/>
              <a:t>It will principally be used within care settings (including inpatient) to record the capture of medication administrations, including self-administrations of oral medications, injections, intra-venous adjustments, etc.</a:t>
            </a:r>
          </a:p>
          <a:p>
            <a:r>
              <a:rPr lang="en-US" sz="2400" dirty="0"/>
              <a:t>But in many situations this data may not be available</a:t>
            </a:r>
          </a:p>
        </p:txBody>
      </p:sp>
    </p:spTree>
    <p:extLst>
      <p:ext uri="{BB962C8B-B14F-4D97-AF65-F5344CB8AC3E}">
        <p14:creationId xmlns:p14="http://schemas.microsoft.com/office/powerpoint/2010/main" val="3589843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101F-D99C-2A49-A7F6-72C98156137C}"/>
              </a:ext>
            </a:extLst>
          </p:cNvPr>
          <p:cNvSpPr>
            <a:spLocks noGrp="1"/>
          </p:cNvSpPr>
          <p:nvPr>
            <p:ph type="title"/>
          </p:nvPr>
        </p:nvSpPr>
        <p:spPr/>
        <p:txBody>
          <a:bodyPr/>
          <a:lstStyle/>
          <a:p>
            <a:r>
              <a:rPr lang="en-US" dirty="0" err="1"/>
              <a:t>MedicationRequest</a:t>
            </a:r>
            <a:endParaRPr lang="en-US" dirty="0"/>
          </a:p>
        </p:txBody>
      </p:sp>
      <p:sp>
        <p:nvSpPr>
          <p:cNvPr id="3" name="Content Placeholder 2">
            <a:extLst>
              <a:ext uri="{FF2B5EF4-FFF2-40B4-BE49-F238E27FC236}">
                <a16:creationId xmlns:a16="http://schemas.microsoft.com/office/drawing/2014/main" id="{5D0FBE05-1C23-2C45-B8F4-B978E59DCC1B}"/>
              </a:ext>
            </a:extLst>
          </p:cNvPr>
          <p:cNvSpPr>
            <a:spLocks noGrp="1"/>
          </p:cNvSpPr>
          <p:nvPr>
            <p:ph idx="1"/>
          </p:nvPr>
        </p:nvSpPr>
        <p:spPr/>
        <p:txBody>
          <a:bodyPr>
            <a:normAutofit/>
          </a:bodyPr>
          <a:lstStyle/>
          <a:p>
            <a:r>
              <a:rPr lang="en-US" sz="2400" dirty="0"/>
              <a:t>This resource covers all type of orders for medications for a patient.</a:t>
            </a:r>
          </a:p>
          <a:p>
            <a:r>
              <a:rPr lang="en-US" sz="2400" dirty="0"/>
              <a:t>This includes inpatient medication orders as well as community orders (whether filled by the prescriber or by a pharmacy). It also includes orders for over-the-counter medications (e.g. Aspirin), total parenteral nutrition and diet/ vitamin supplements.</a:t>
            </a:r>
          </a:p>
        </p:txBody>
      </p:sp>
    </p:spTree>
    <p:extLst>
      <p:ext uri="{BB962C8B-B14F-4D97-AF65-F5344CB8AC3E}">
        <p14:creationId xmlns:p14="http://schemas.microsoft.com/office/powerpoint/2010/main" val="3852667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E90C-0D27-DA4B-B1CB-76528AD96952}"/>
              </a:ext>
            </a:extLst>
          </p:cNvPr>
          <p:cNvSpPr>
            <a:spLocks noGrp="1"/>
          </p:cNvSpPr>
          <p:nvPr>
            <p:ph type="title"/>
          </p:nvPr>
        </p:nvSpPr>
        <p:spPr/>
        <p:txBody>
          <a:bodyPr/>
          <a:lstStyle/>
          <a:p>
            <a:r>
              <a:rPr lang="en-US" dirty="0"/>
              <a:t>List</a:t>
            </a:r>
          </a:p>
        </p:txBody>
      </p:sp>
      <p:sp>
        <p:nvSpPr>
          <p:cNvPr id="3" name="Content Placeholder 2">
            <a:extLst>
              <a:ext uri="{FF2B5EF4-FFF2-40B4-BE49-F238E27FC236}">
                <a16:creationId xmlns:a16="http://schemas.microsoft.com/office/drawing/2014/main" id="{1846E800-38E1-9D41-BF3A-3B977E3DC54F}"/>
              </a:ext>
            </a:extLst>
          </p:cNvPr>
          <p:cNvSpPr>
            <a:spLocks noGrp="1"/>
          </p:cNvSpPr>
          <p:nvPr>
            <p:ph idx="1"/>
          </p:nvPr>
        </p:nvSpPr>
        <p:spPr/>
        <p:txBody>
          <a:bodyPr>
            <a:normAutofit/>
          </a:bodyPr>
          <a:lstStyle/>
          <a:p>
            <a:r>
              <a:rPr lang="en-US" sz="2400" dirty="0"/>
              <a:t>The List resource is a flat, possibly ordered collection of records.</a:t>
            </a:r>
          </a:p>
          <a:p>
            <a:r>
              <a:rPr lang="en-US" sz="2400" dirty="0"/>
              <a:t>List resources are used in many places, including allergies, medications, alerts, family history, medical history, etc.</a:t>
            </a:r>
          </a:p>
          <a:p>
            <a:r>
              <a:rPr lang="en-US" sz="2400" dirty="0"/>
              <a:t>List resources can be used to support patient-specific clinical lists as well as lists that manage workflows such as tracking patients, managing teaching cases, etc.</a:t>
            </a:r>
          </a:p>
        </p:txBody>
      </p:sp>
    </p:spTree>
    <p:extLst>
      <p:ext uri="{BB962C8B-B14F-4D97-AF65-F5344CB8AC3E}">
        <p14:creationId xmlns:p14="http://schemas.microsoft.com/office/powerpoint/2010/main" val="2809610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72CE-E3A4-C148-A325-413A3E83FD75}"/>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3030E9CC-117F-DA43-A297-8253A80ABC3A}"/>
              </a:ext>
            </a:extLst>
          </p:cNvPr>
          <p:cNvSpPr>
            <a:spLocks noGrp="1"/>
          </p:cNvSpPr>
          <p:nvPr>
            <p:ph idx="1"/>
          </p:nvPr>
        </p:nvSpPr>
        <p:spPr/>
        <p:txBody>
          <a:bodyPr>
            <a:normAutofit/>
          </a:bodyPr>
          <a:lstStyle/>
          <a:p>
            <a:r>
              <a:rPr lang="en-US" sz="2400" dirty="0"/>
              <a:t>GET [base]/[type]?name=value&amp;...{&amp;_format=[mime-type]}}</a:t>
            </a:r>
          </a:p>
          <a:p>
            <a:r>
              <a:rPr lang="en-US" sz="2400" dirty="0"/>
              <a:t>Example </a:t>
            </a:r>
            <a:r>
              <a:rPr lang="en-US" sz="2400" dirty="0" err="1"/>
              <a:t>MedicationStatement</a:t>
            </a:r>
            <a:r>
              <a:rPr lang="en-US" sz="2400" dirty="0"/>
              <a:t> search: </a:t>
            </a:r>
            <a:br>
              <a:rPr lang="en-US" sz="2400" dirty="0"/>
            </a:br>
            <a:r>
              <a:rPr lang="en-US" sz="2400" dirty="0"/>
              <a:t>GET http://</a:t>
            </a:r>
            <a:r>
              <a:rPr lang="en-US" sz="2400" dirty="0" err="1"/>
              <a:t>yourfhirserver.com</a:t>
            </a:r>
            <a:r>
              <a:rPr lang="en-US" sz="2400" dirty="0"/>
              <a:t>/</a:t>
            </a:r>
            <a:r>
              <a:rPr lang="en-US" sz="2400" dirty="0" err="1"/>
              <a:t>MedicationStatement?code</a:t>
            </a:r>
            <a:r>
              <a:rPr lang="en-US" sz="2400" dirty="0"/>
              <a:t>=1594660&amp;system=http://</a:t>
            </a:r>
            <a:r>
              <a:rPr lang="en-US" sz="2400" dirty="0" err="1"/>
              <a:t>www.nlm.nih.gov</a:t>
            </a:r>
            <a:r>
              <a:rPr lang="en-US" sz="2400" dirty="0"/>
              <a:t>/research/</a:t>
            </a:r>
            <a:r>
              <a:rPr lang="en-US" sz="2400" dirty="0" err="1"/>
              <a:t>umls</a:t>
            </a:r>
            <a:r>
              <a:rPr lang="en-US" sz="2400" dirty="0"/>
              <a:t>/</a:t>
            </a:r>
            <a:r>
              <a:rPr lang="en-US" sz="2400" dirty="0" err="1"/>
              <a:t>rxnorm</a:t>
            </a:r>
            <a:endParaRPr lang="en-US" sz="2400" dirty="0"/>
          </a:p>
        </p:txBody>
      </p:sp>
    </p:spTree>
    <p:extLst>
      <p:ext uri="{BB962C8B-B14F-4D97-AF65-F5344CB8AC3E}">
        <p14:creationId xmlns:p14="http://schemas.microsoft.com/office/powerpoint/2010/main" val="1203558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DD63-43ED-DF45-BD15-CAC5CEDC633E}"/>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E36B4ADD-AFCF-2F49-8B88-75FA7DAB33B3}"/>
              </a:ext>
            </a:extLst>
          </p:cNvPr>
          <p:cNvSpPr>
            <a:spLocks noGrp="1"/>
          </p:cNvSpPr>
          <p:nvPr>
            <p:ph idx="1"/>
          </p:nvPr>
        </p:nvSpPr>
        <p:spPr/>
        <p:txBody>
          <a:bodyPr>
            <a:normAutofit/>
          </a:bodyPr>
          <a:lstStyle/>
          <a:p>
            <a:r>
              <a:rPr lang="en-US" sz="2400" dirty="0"/>
              <a:t>Will leave the rest up to you!</a:t>
            </a:r>
          </a:p>
        </p:txBody>
      </p:sp>
    </p:spTree>
    <p:extLst>
      <p:ext uri="{BB962C8B-B14F-4D97-AF65-F5344CB8AC3E}">
        <p14:creationId xmlns:p14="http://schemas.microsoft.com/office/powerpoint/2010/main" val="4131209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marL="0" indent="0">
              <a:buNone/>
            </a:pPr>
            <a:r>
              <a:rPr lang="en-AU" dirty="0"/>
              <a:t>Rob Hausam</a:t>
            </a:r>
          </a:p>
          <a:p>
            <a:pPr marL="0" indent="0">
              <a:buNone/>
            </a:pPr>
            <a:r>
              <a:rPr lang="en-AU" dirty="0">
                <a:hlinkClick r:id="rId2"/>
              </a:rPr>
              <a:t>rob@hausamconsulting.com</a:t>
            </a:r>
            <a:endParaRPr lang="en-AU" dirty="0"/>
          </a:p>
          <a:p>
            <a:pPr marL="0" indent="0">
              <a:buNone/>
            </a:pPr>
            <a:endParaRPr lang="en-AU" dirty="0"/>
          </a:p>
          <a:p>
            <a:pPr marL="0" indent="0">
              <a:buNone/>
            </a:pPr>
            <a:r>
              <a:rPr lang="en-AU" dirty="0"/>
              <a:t>Connect with the FHIR community:</a:t>
            </a:r>
            <a:br>
              <a:rPr lang="en-AU" dirty="0"/>
            </a:br>
            <a:r>
              <a:rPr lang="en-AU" dirty="0"/>
              <a:t>FHIR </a:t>
            </a:r>
            <a:r>
              <a:rPr lang="en-AU" dirty="0" err="1"/>
              <a:t>Zulip</a:t>
            </a:r>
            <a:r>
              <a:rPr lang="en-AU" dirty="0"/>
              <a:t> chat</a:t>
            </a:r>
          </a:p>
          <a:p>
            <a:pPr marL="0" indent="0">
              <a:buNone/>
            </a:pPr>
            <a:r>
              <a:rPr lang="en-AU" sz="2250" dirty="0">
                <a:hlinkClick r:id="rId3"/>
              </a:rPr>
              <a:t>https://chat.fhir.org/#narrow/stream/terminology</a:t>
            </a:r>
            <a:br>
              <a:rPr lang="en-AU" sz="2250" dirty="0"/>
            </a:br>
            <a:endParaRPr lang="en-AU" dirty="0"/>
          </a:p>
        </p:txBody>
      </p:sp>
    </p:spTree>
    <p:extLst>
      <p:ext uri="{BB962C8B-B14F-4D97-AF65-F5344CB8AC3E}">
        <p14:creationId xmlns:p14="http://schemas.microsoft.com/office/powerpoint/2010/main" val="395170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EC5583-37C6-43E7-9E58-BEFC0BDA724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DAC922EA-A212-4321-9D6C-FE061241FF49}"/>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585E0A31-8014-4306-9451-208A02A9388E}"/>
              </a:ext>
            </a:extLst>
          </p:cNvPr>
          <p:cNvSpPr>
            <a:spLocks noGrp="1"/>
          </p:cNvSpPr>
          <p:nvPr>
            <p:ph type="title"/>
          </p:nvPr>
        </p:nvSpPr>
        <p:spPr/>
        <p:txBody>
          <a:bodyPr/>
          <a:lstStyle/>
          <a:p>
            <a:r>
              <a:rPr lang="en-CA"/>
              <a:t>2. Simple, with extensibility</a:t>
            </a:r>
            <a:endParaRPr lang="en-CA" dirty="0"/>
          </a:p>
        </p:txBody>
      </p:sp>
      <p:graphicFrame>
        <p:nvGraphicFramePr>
          <p:cNvPr id="27" name="Diagram 26">
            <a:extLst>
              <a:ext uri="{FF2B5EF4-FFF2-40B4-BE49-F238E27FC236}">
                <a16:creationId xmlns:a16="http://schemas.microsoft.com/office/drawing/2014/main" id="{D787576A-5354-4B33-811A-56D7366A8FBE}"/>
              </a:ext>
            </a:extLst>
          </p:cNvPr>
          <p:cNvGraphicFramePr/>
          <p:nvPr/>
        </p:nvGraphicFramePr>
        <p:xfrm>
          <a:off x="2057895" y="1525017"/>
          <a:ext cx="5028211" cy="3218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lose up of a sign&#10;&#10;Description generated with high confidence">
            <a:extLst>
              <a:ext uri="{FF2B5EF4-FFF2-40B4-BE49-F238E27FC236}">
                <a16:creationId xmlns:a16="http://schemas.microsoft.com/office/drawing/2014/main" id="{9946E148-64D1-4365-AA78-6C43ACEA89E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96088" y="1451566"/>
            <a:ext cx="759014" cy="917369"/>
          </a:xfrm>
          <a:prstGeom prst="rect">
            <a:avLst/>
          </a:prstGeom>
        </p:spPr>
      </p:pic>
      <p:pic>
        <p:nvPicPr>
          <p:cNvPr id="11" name="Picture 10" descr="A close up of an animal&#10;&#10;Description generated with very high confidence">
            <a:extLst>
              <a:ext uri="{FF2B5EF4-FFF2-40B4-BE49-F238E27FC236}">
                <a16:creationId xmlns:a16="http://schemas.microsoft.com/office/drawing/2014/main" id="{596ED0D4-4A63-4C52-96D4-20916AD3CE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639" y="2180621"/>
            <a:ext cx="939626" cy="782258"/>
          </a:xfrm>
          <a:prstGeom prst="rect">
            <a:avLst/>
          </a:prstGeom>
        </p:spPr>
      </p:pic>
      <p:pic>
        <p:nvPicPr>
          <p:cNvPr id="13" name="Picture 12">
            <a:extLst>
              <a:ext uri="{FF2B5EF4-FFF2-40B4-BE49-F238E27FC236}">
                <a16:creationId xmlns:a16="http://schemas.microsoft.com/office/drawing/2014/main" id="{0E6ECE19-3EEC-44DF-942A-FDE07D45F31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54518" y="3244160"/>
            <a:ext cx="874441" cy="877289"/>
          </a:xfrm>
          <a:prstGeom prst="rect">
            <a:avLst/>
          </a:prstGeom>
        </p:spPr>
      </p:pic>
      <p:pic>
        <p:nvPicPr>
          <p:cNvPr id="16" name="Picture 15" descr="A close up of a device&#10;&#10;Description generated with high confidence">
            <a:extLst>
              <a:ext uri="{FF2B5EF4-FFF2-40B4-BE49-F238E27FC236}">
                <a16:creationId xmlns:a16="http://schemas.microsoft.com/office/drawing/2014/main" id="{05D67FF9-7979-4FDE-B6BE-F2C0F6A00F6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209700" y="3866161"/>
            <a:ext cx="760655" cy="877289"/>
          </a:xfrm>
          <a:prstGeom prst="rect">
            <a:avLst/>
          </a:prstGeom>
        </p:spPr>
      </p:pic>
      <p:pic>
        <p:nvPicPr>
          <p:cNvPr id="19" name="Picture 18">
            <a:extLst>
              <a:ext uri="{FF2B5EF4-FFF2-40B4-BE49-F238E27FC236}">
                <a16:creationId xmlns:a16="http://schemas.microsoft.com/office/drawing/2014/main" id="{501341E8-E730-423A-8F67-A15B69DCF3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230" y="2120692"/>
            <a:ext cx="864757" cy="850229"/>
          </a:xfrm>
          <a:prstGeom prst="rect">
            <a:avLst/>
          </a:prstGeom>
        </p:spPr>
      </p:pic>
      <p:pic>
        <p:nvPicPr>
          <p:cNvPr id="22" name="Picture 21">
            <a:extLst>
              <a:ext uri="{FF2B5EF4-FFF2-40B4-BE49-F238E27FC236}">
                <a16:creationId xmlns:a16="http://schemas.microsoft.com/office/drawing/2014/main" id="{FC756327-3D37-4B5C-8328-70FD455DAD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86718" y="3304165"/>
            <a:ext cx="785480" cy="785480"/>
          </a:xfrm>
          <a:prstGeom prst="rect">
            <a:avLst/>
          </a:prstGeom>
        </p:spPr>
      </p:pic>
      <p:pic>
        <p:nvPicPr>
          <p:cNvPr id="21" name="Picture 20" descr="A drawing of a flag&#10;&#10;Description generated with very high confidence">
            <a:extLst>
              <a:ext uri="{FF2B5EF4-FFF2-40B4-BE49-F238E27FC236}">
                <a16:creationId xmlns:a16="http://schemas.microsoft.com/office/drawing/2014/main" id="{009D175A-02D6-407A-9ACB-A16887A6193A}"/>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85009" y="2797382"/>
            <a:ext cx="1032054" cy="688036"/>
          </a:xfrm>
          <a:prstGeom prst="rect">
            <a:avLst/>
          </a:prstGeom>
        </p:spPr>
      </p:pic>
      <p:pic>
        <p:nvPicPr>
          <p:cNvPr id="9" name="Picture 8">
            <a:extLst>
              <a:ext uri="{FF2B5EF4-FFF2-40B4-BE49-F238E27FC236}">
                <a16:creationId xmlns:a16="http://schemas.microsoft.com/office/drawing/2014/main" id="{0382FD05-EC0C-4828-B1A1-AD7887A9CC7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36086" y="2841506"/>
            <a:ext cx="929900" cy="599786"/>
          </a:xfrm>
          <a:prstGeom prst="rect">
            <a:avLst/>
          </a:prstGeom>
        </p:spPr>
      </p:pic>
      <p:pic>
        <p:nvPicPr>
          <p:cNvPr id="12" name="Picture 11">
            <a:extLst>
              <a:ext uri="{FF2B5EF4-FFF2-40B4-BE49-F238E27FC236}">
                <a16:creationId xmlns:a16="http://schemas.microsoft.com/office/drawing/2014/main" id="{95F60EBC-0C21-49D6-89AA-2D1FA8C46EB0}"/>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4097739" y="2769207"/>
            <a:ext cx="964487" cy="723365"/>
          </a:xfrm>
          <a:prstGeom prst="rect">
            <a:avLst/>
          </a:prstGeom>
        </p:spPr>
      </p:pic>
      <p:pic>
        <p:nvPicPr>
          <p:cNvPr id="33" name="Picture 32" descr="A picture containing object&#10;&#10;Description generated with very high confidence">
            <a:extLst>
              <a:ext uri="{FF2B5EF4-FFF2-40B4-BE49-F238E27FC236}">
                <a16:creationId xmlns:a16="http://schemas.microsoft.com/office/drawing/2014/main" id="{55EDE69A-D3A9-4006-8641-FB99379A0C9E}"/>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016229" y="2555504"/>
            <a:ext cx="1153274" cy="1153274"/>
          </a:xfrm>
          <a:prstGeom prst="rect">
            <a:avLst/>
          </a:prstGeom>
        </p:spPr>
      </p:pic>
      <p:grpSp>
        <p:nvGrpSpPr>
          <p:cNvPr id="26" name="Group 25">
            <a:extLst>
              <a:ext uri="{FF2B5EF4-FFF2-40B4-BE49-F238E27FC236}">
                <a16:creationId xmlns:a16="http://schemas.microsoft.com/office/drawing/2014/main" id="{9C7201BF-BA4A-498C-AE4D-FDEB1703D238}"/>
              </a:ext>
            </a:extLst>
          </p:cNvPr>
          <p:cNvGrpSpPr/>
          <p:nvPr/>
        </p:nvGrpSpPr>
        <p:grpSpPr>
          <a:xfrm>
            <a:off x="2605192" y="2276816"/>
            <a:ext cx="4262368" cy="2242885"/>
            <a:chOff x="3473589" y="3035754"/>
            <a:chExt cx="5683157" cy="2990513"/>
          </a:xfrm>
        </p:grpSpPr>
        <p:sp>
          <p:nvSpPr>
            <p:cNvPr id="24" name="Oval 23">
              <a:extLst>
                <a:ext uri="{FF2B5EF4-FFF2-40B4-BE49-F238E27FC236}">
                  <a16:creationId xmlns:a16="http://schemas.microsoft.com/office/drawing/2014/main" id="{6D00F66E-41E3-44D5-BCE8-59599315AE2B}"/>
                </a:ext>
              </a:extLst>
            </p:cNvPr>
            <p:cNvSpPr/>
            <p:nvPr/>
          </p:nvSpPr>
          <p:spPr>
            <a:xfrm rot="1911086">
              <a:off x="3536940" y="3074144"/>
              <a:ext cx="3478875" cy="1125224"/>
            </a:xfrm>
            <a:prstGeom prst="ellipse">
              <a:avLst/>
            </a:prstGeom>
            <a:solidFill>
              <a:srgbClr val="00B0F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8" name="Oval 27">
              <a:extLst>
                <a:ext uri="{FF2B5EF4-FFF2-40B4-BE49-F238E27FC236}">
                  <a16:creationId xmlns:a16="http://schemas.microsoft.com/office/drawing/2014/main" id="{39F80C4D-AE1F-447F-9AED-ABD4870182D8}"/>
                </a:ext>
              </a:extLst>
            </p:cNvPr>
            <p:cNvSpPr/>
            <p:nvPr/>
          </p:nvSpPr>
          <p:spPr>
            <a:xfrm>
              <a:off x="3616502" y="3662482"/>
              <a:ext cx="3248063" cy="1125224"/>
            </a:xfrm>
            <a:prstGeom prst="ellipse">
              <a:avLst/>
            </a:prstGeom>
            <a:solidFill>
              <a:srgbClr val="00B05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9" name="Oval 28">
              <a:extLst>
                <a:ext uri="{FF2B5EF4-FFF2-40B4-BE49-F238E27FC236}">
                  <a16:creationId xmlns:a16="http://schemas.microsoft.com/office/drawing/2014/main" id="{91D7CFB6-C659-441B-B503-7F1E8D5D2CF2}"/>
                </a:ext>
              </a:extLst>
            </p:cNvPr>
            <p:cNvSpPr/>
            <p:nvPr/>
          </p:nvSpPr>
          <p:spPr>
            <a:xfrm rot="20112108">
              <a:off x="3473589" y="4159939"/>
              <a:ext cx="3521691" cy="1125224"/>
            </a:xfrm>
            <a:prstGeom prst="ellipse">
              <a:avLst/>
            </a:prstGeom>
            <a:solidFill>
              <a:srgbClr val="7030A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0" name="Oval 29">
              <a:extLst>
                <a:ext uri="{FF2B5EF4-FFF2-40B4-BE49-F238E27FC236}">
                  <a16:creationId xmlns:a16="http://schemas.microsoft.com/office/drawing/2014/main" id="{BFA986EE-0026-40BF-AE4C-0B5E468443B6}"/>
                </a:ext>
              </a:extLst>
            </p:cNvPr>
            <p:cNvSpPr/>
            <p:nvPr/>
          </p:nvSpPr>
          <p:spPr>
            <a:xfrm rot="18578168">
              <a:off x="4426228" y="3991023"/>
              <a:ext cx="2584450" cy="1125224"/>
            </a:xfrm>
            <a:prstGeom prst="ellipse">
              <a:avLst/>
            </a:prstGeom>
            <a:solidFill>
              <a:srgbClr val="FFFF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1" name="Oval 30">
              <a:extLst>
                <a:ext uri="{FF2B5EF4-FFF2-40B4-BE49-F238E27FC236}">
                  <a16:creationId xmlns:a16="http://schemas.microsoft.com/office/drawing/2014/main" id="{2EA3E94C-5715-4489-9DE4-B48A807E8BC5}"/>
                </a:ext>
              </a:extLst>
            </p:cNvPr>
            <p:cNvSpPr/>
            <p:nvPr/>
          </p:nvSpPr>
          <p:spPr>
            <a:xfrm rot="16200000">
              <a:off x="4956770" y="4034140"/>
              <a:ext cx="2334101" cy="1125224"/>
            </a:xfrm>
            <a:prstGeom prst="ellipse">
              <a:avLst/>
            </a:prstGeom>
            <a:solidFill>
              <a:srgbClr val="C00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2" name="Oval 31">
              <a:extLst>
                <a:ext uri="{FF2B5EF4-FFF2-40B4-BE49-F238E27FC236}">
                  <a16:creationId xmlns:a16="http://schemas.microsoft.com/office/drawing/2014/main" id="{BA2C4142-491D-4FB1-B4A1-2DCA67136968}"/>
                </a:ext>
              </a:extLst>
            </p:cNvPr>
            <p:cNvSpPr/>
            <p:nvPr/>
          </p:nvSpPr>
          <p:spPr>
            <a:xfrm rot="13575492">
              <a:off x="5182474" y="4091934"/>
              <a:ext cx="2743443" cy="1125224"/>
            </a:xfrm>
            <a:prstGeom prst="ellipse">
              <a:avLst/>
            </a:prstGeom>
            <a:solidFill>
              <a:srgbClr val="C00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4" name="Oval 33">
              <a:extLst>
                <a:ext uri="{FF2B5EF4-FFF2-40B4-BE49-F238E27FC236}">
                  <a16:creationId xmlns:a16="http://schemas.microsoft.com/office/drawing/2014/main" id="{392B9828-E01B-4D8A-88B5-8A4693E488C7}"/>
                </a:ext>
              </a:extLst>
            </p:cNvPr>
            <p:cNvSpPr/>
            <p:nvPr/>
          </p:nvSpPr>
          <p:spPr>
            <a:xfrm rot="12512393">
              <a:off x="5384579" y="4009986"/>
              <a:ext cx="3536518" cy="1125224"/>
            </a:xfrm>
            <a:prstGeom prst="ellipse">
              <a:avLst/>
            </a:prstGeom>
            <a:solidFill>
              <a:srgbClr val="00206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5" name="Oval 34">
              <a:extLst>
                <a:ext uri="{FF2B5EF4-FFF2-40B4-BE49-F238E27FC236}">
                  <a16:creationId xmlns:a16="http://schemas.microsoft.com/office/drawing/2014/main" id="{3C978115-2458-447D-822D-9272C3954BEF}"/>
                </a:ext>
              </a:extLst>
            </p:cNvPr>
            <p:cNvSpPr/>
            <p:nvPr/>
          </p:nvSpPr>
          <p:spPr>
            <a:xfrm rot="10106411">
              <a:off x="5409948" y="3392514"/>
              <a:ext cx="3746798" cy="1125224"/>
            </a:xfrm>
            <a:prstGeom prst="ellipse">
              <a:avLst/>
            </a:prstGeom>
            <a:solidFill>
              <a:srgbClr val="FFC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6" name="Oval 35">
              <a:extLst>
                <a:ext uri="{FF2B5EF4-FFF2-40B4-BE49-F238E27FC236}">
                  <a16:creationId xmlns:a16="http://schemas.microsoft.com/office/drawing/2014/main" id="{35F0ED93-9374-43B1-917F-53EF864DF0AD}"/>
                </a:ext>
              </a:extLst>
            </p:cNvPr>
            <p:cNvSpPr/>
            <p:nvPr/>
          </p:nvSpPr>
          <p:spPr>
            <a:xfrm rot="8601697">
              <a:off x="5211383" y="3035754"/>
              <a:ext cx="3371388" cy="1125224"/>
            </a:xfrm>
            <a:prstGeom prst="ellipse">
              <a:avLst/>
            </a:prstGeom>
            <a:solidFill>
              <a:srgbClr val="92D05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grpSp>
      <p:grpSp>
        <p:nvGrpSpPr>
          <p:cNvPr id="40" name="Group 39">
            <a:extLst>
              <a:ext uri="{FF2B5EF4-FFF2-40B4-BE49-F238E27FC236}">
                <a16:creationId xmlns:a16="http://schemas.microsoft.com/office/drawing/2014/main" id="{DE723EEA-30A2-45BE-9DBB-4FCA1DEDF108}"/>
              </a:ext>
            </a:extLst>
          </p:cNvPr>
          <p:cNvGrpSpPr/>
          <p:nvPr/>
        </p:nvGrpSpPr>
        <p:grpSpPr>
          <a:xfrm>
            <a:off x="3989848" y="2465257"/>
            <a:ext cx="1202171" cy="1202171"/>
            <a:chOff x="5319798" y="3287009"/>
            <a:chExt cx="1602894" cy="1602894"/>
          </a:xfrm>
        </p:grpSpPr>
        <p:sp>
          <p:nvSpPr>
            <p:cNvPr id="37" name="Oval 36">
              <a:extLst>
                <a:ext uri="{FF2B5EF4-FFF2-40B4-BE49-F238E27FC236}">
                  <a16:creationId xmlns:a16="http://schemas.microsoft.com/office/drawing/2014/main" id="{AF932F6C-CB70-4BEA-A9AC-7323ED94A4B8}"/>
                </a:ext>
              </a:extLst>
            </p:cNvPr>
            <p:cNvSpPr/>
            <p:nvPr/>
          </p:nvSpPr>
          <p:spPr>
            <a:xfrm>
              <a:off x="5319798" y="3287009"/>
              <a:ext cx="1602894" cy="1602894"/>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dirty="0">
                <a:latin typeface="Arial" panose="020B0604020202020204" pitchFamily="34" charset="0"/>
                <a:cs typeface="Arial" panose="020B0604020202020204" pitchFamily="34" charset="0"/>
              </a:endParaRPr>
            </a:p>
            <a:p>
              <a:pPr algn="ctr"/>
              <a:endParaRPr lang="en-CA" sz="1350" dirty="0">
                <a:latin typeface="Arial" panose="020B0604020202020204" pitchFamily="34" charset="0"/>
                <a:cs typeface="Arial" panose="020B0604020202020204" pitchFamily="34" charset="0"/>
              </a:endParaRPr>
            </a:p>
            <a:p>
              <a:pPr algn="ctr"/>
              <a:r>
                <a:rPr lang="en-CA" sz="1350" b="1" dirty="0">
                  <a:latin typeface="Arial" panose="020B0604020202020204" pitchFamily="34" charset="0"/>
                  <a:cs typeface="Arial" panose="020B0604020202020204" pitchFamily="34" charset="0"/>
                </a:rPr>
                <a:t>FHIR</a:t>
              </a:r>
            </a:p>
            <a:p>
              <a:pPr algn="ctr"/>
              <a:r>
                <a:rPr lang="en-CA" sz="1350" dirty="0">
                  <a:latin typeface="Arial" panose="020B0604020202020204" pitchFamily="34" charset="0"/>
                  <a:cs typeface="Arial" panose="020B0604020202020204" pitchFamily="34" charset="0"/>
                </a:rPr>
                <a:t>(core)</a:t>
              </a:r>
            </a:p>
          </p:txBody>
        </p:sp>
        <p:pic>
          <p:nvPicPr>
            <p:cNvPr id="39" name="Picture 38">
              <a:extLst>
                <a:ext uri="{FF2B5EF4-FFF2-40B4-BE49-F238E27FC236}">
                  <a16:creationId xmlns:a16="http://schemas.microsoft.com/office/drawing/2014/main" id="{5119974A-0120-478E-BFBF-0BA97F60B92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80200" y="3440167"/>
              <a:ext cx="663702" cy="663702"/>
            </a:xfrm>
            <a:prstGeom prst="rect">
              <a:avLst/>
            </a:prstGeom>
          </p:spPr>
        </p:pic>
      </p:grpSp>
      <p:grpSp>
        <p:nvGrpSpPr>
          <p:cNvPr id="43" name="Group 42">
            <a:extLst>
              <a:ext uri="{FF2B5EF4-FFF2-40B4-BE49-F238E27FC236}">
                <a16:creationId xmlns:a16="http://schemas.microsoft.com/office/drawing/2014/main" id="{78ACE0FA-B002-4AE4-9497-FE95D3A175F0}"/>
              </a:ext>
            </a:extLst>
          </p:cNvPr>
          <p:cNvGrpSpPr/>
          <p:nvPr/>
        </p:nvGrpSpPr>
        <p:grpSpPr>
          <a:xfrm>
            <a:off x="5302014" y="2035483"/>
            <a:ext cx="600155" cy="590232"/>
            <a:chOff x="7541231" y="2527443"/>
            <a:chExt cx="800207" cy="786976"/>
          </a:xfrm>
        </p:grpSpPr>
        <p:sp>
          <p:nvSpPr>
            <p:cNvPr id="41" name="Oval 40">
              <a:extLst>
                <a:ext uri="{FF2B5EF4-FFF2-40B4-BE49-F238E27FC236}">
                  <a16:creationId xmlns:a16="http://schemas.microsoft.com/office/drawing/2014/main" id="{44752842-46C7-49EF-AAEB-FB10F75B3EC8}"/>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2" name="Picture 41">
              <a:extLst>
                <a:ext uri="{FF2B5EF4-FFF2-40B4-BE49-F238E27FC236}">
                  <a16:creationId xmlns:a16="http://schemas.microsoft.com/office/drawing/2014/main" id="{9CBCC4FB-970B-4F24-B4B7-BD81D77220C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44" name="Group 43">
            <a:extLst>
              <a:ext uri="{FF2B5EF4-FFF2-40B4-BE49-F238E27FC236}">
                <a16:creationId xmlns:a16="http://schemas.microsoft.com/office/drawing/2014/main" id="{DAFBB68C-B71F-4F89-9390-469BECB3B599}"/>
              </a:ext>
            </a:extLst>
          </p:cNvPr>
          <p:cNvGrpSpPr/>
          <p:nvPr/>
        </p:nvGrpSpPr>
        <p:grpSpPr>
          <a:xfrm>
            <a:off x="5470252" y="2635238"/>
            <a:ext cx="600155" cy="590232"/>
            <a:chOff x="7541231" y="2527443"/>
            <a:chExt cx="800207" cy="786976"/>
          </a:xfrm>
        </p:grpSpPr>
        <p:sp>
          <p:nvSpPr>
            <p:cNvPr id="45" name="Oval 44">
              <a:extLst>
                <a:ext uri="{FF2B5EF4-FFF2-40B4-BE49-F238E27FC236}">
                  <a16:creationId xmlns:a16="http://schemas.microsoft.com/office/drawing/2014/main" id="{6605EFCE-915A-4201-916F-72F12BD7CBE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6" name="Picture 45">
              <a:extLst>
                <a:ext uri="{FF2B5EF4-FFF2-40B4-BE49-F238E27FC236}">
                  <a16:creationId xmlns:a16="http://schemas.microsoft.com/office/drawing/2014/main" id="{DFC4075B-2425-4BE6-BD59-8AAD620AC67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47" name="Group 46">
            <a:extLst>
              <a:ext uri="{FF2B5EF4-FFF2-40B4-BE49-F238E27FC236}">
                <a16:creationId xmlns:a16="http://schemas.microsoft.com/office/drawing/2014/main" id="{2835DA77-1D03-4AE8-A563-75E83788BE99}"/>
              </a:ext>
            </a:extLst>
          </p:cNvPr>
          <p:cNvGrpSpPr/>
          <p:nvPr/>
        </p:nvGrpSpPr>
        <p:grpSpPr>
          <a:xfrm>
            <a:off x="4282720" y="3675277"/>
            <a:ext cx="600155" cy="590232"/>
            <a:chOff x="7541231" y="2527443"/>
            <a:chExt cx="800207" cy="786976"/>
          </a:xfrm>
        </p:grpSpPr>
        <p:sp>
          <p:nvSpPr>
            <p:cNvPr id="48" name="Oval 47">
              <a:extLst>
                <a:ext uri="{FF2B5EF4-FFF2-40B4-BE49-F238E27FC236}">
                  <a16:creationId xmlns:a16="http://schemas.microsoft.com/office/drawing/2014/main" id="{E5DAF6FE-4528-435B-86DF-B74179DE9C3F}"/>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9" name="Picture 48">
              <a:extLst>
                <a:ext uri="{FF2B5EF4-FFF2-40B4-BE49-F238E27FC236}">
                  <a16:creationId xmlns:a16="http://schemas.microsoft.com/office/drawing/2014/main" id="{B67B031B-C260-477C-BBB4-994008976A7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0" name="Group 49">
            <a:extLst>
              <a:ext uri="{FF2B5EF4-FFF2-40B4-BE49-F238E27FC236}">
                <a16:creationId xmlns:a16="http://schemas.microsoft.com/office/drawing/2014/main" id="{1AF3CC7D-D44D-43A0-A754-5F1CE531F28C}"/>
              </a:ext>
            </a:extLst>
          </p:cNvPr>
          <p:cNvGrpSpPr/>
          <p:nvPr/>
        </p:nvGrpSpPr>
        <p:grpSpPr>
          <a:xfrm>
            <a:off x="5000649" y="3590978"/>
            <a:ext cx="600155" cy="590232"/>
            <a:chOff x="7541231" y="2527443"/>
            <a:chExt cx="800207" cy="786976"/>
          </a:xfrm>
        </p:grpSpPr>
        <p:sp>
          <p:nvSpPr>
            <p:cNvPr id="51" name="Oval 50">
              <a:extLst>
                <a:ext uri="{FF2B5EF4-FFF2-40B4-BE49-F238E27FC236}">
                  <a16:creationId xmlns:a16="http://schemas.microsoft.com/office/drawing/2014/main" id="{6ED600BE-9A78-446F-9667-E725E232AFAF}"/>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52" name="Picture 51">
              <a:extLst>
                <a:ext uri="{FF2B5EF4-FFF2-40B4-BE49-F238E27FC236}">
                  <a16:creationId xmlns:a16="http://schemas.microsoft.com/office/drawing/2014/main" id="{A98B28D9-06A5-4772-9BE0-98C26F532C3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6" name="Group 55">
            <a:extLst>
              <a:ext uri="{FF2B5EF4-FFF2-40B4-BE49-F238E27FC236}">
                <a16:creationId xmlns:a16="http://schemas.microsoft.com/office/drawing/2014/main" id="{C3FBD200-58C2-4E39-9971-73B0478FEB6B}"/>
              </a:ext>
            </a:extLst>
          </p:cNvPr>
          <p:cNvGrpSpPr/>
          <p:nvPr/>
        </p:nvGrpSpPr>
        <p:grpSpPr>
          <a:xfrm>
            <a:off x="5516430" y="3282861"/>
            <a:ext cx="600155" cy="590232"/>
            <a:chOff x="7541231" y="2527443"/>
            <a:chExt cx="800207" cy="786976"/>
          </a:xfrm>
        </p:grpSpPr>
        <p:sp>
          <p:nvSpPr>
            <p:cNvPr id="57" name="Oval 56">
              <a:extLst>
                <a:ext uri="{FF2B5EF4-FFF2-40B4-BE49-F238E27FC236}">
                  <a16:creationId xmlns:a16="http://schemas.microsoft.com/office/drawing/2014/main" id="{55172C1F-E4DC-46BC-99C1-422F4FA040C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58" name="Picture 57">
              <a:extLst>
                <a:ext uri="{FF2B5EF4-FFF2-40B4-BE49-F238E27FC236}">
                  <a16:creationId xmlns:a16="http://schemas.microsoft.com/office/drawing/2014/main" id="{F29F6997-BB44-4337-B2B1-372230D9ED2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9" name="Group 58">
            <a:extLst>
              <a:ext uri="{FF2B5EF4-FFF2-40B4-BE49-F238E27FC236}">
                <a16:creationId xmlns:a16="http://schemas.microsoft.com/office/drawing/2014/main" id="{5851DDA1-3492-42D0-A681-AECE02EA9A0E}"/>
              </a:ext>
            </a:extLst>
          </p:cNvPr>
          <p:cNvGrpSpPr/>
          <p:nvPr/>
        </p:nvGrpSpPr>
        <p:grpSpPr>
          <a:xfrm>
            <a:off x="3597527" y="3590978"/>
            <a:ext cx="600155" cy="590232"/>
            <a:chOff x="7541231" y="2527443"/>
            <a:chExt cx="800207" cy="786976"/>
          </a:xfrm>
        </p:grpSpPr>
        <p:sp>
          <p:nvSpPr>
            <p:cNvPr id="60" name="Oval 59">
              <a:extLst>
                <a:ext uri="{FF2B5EF4-FFF2-40B4-BE49-F238E27FC236}">
                  <a16:creationId xmlns:a16="http://schemas.microsoft.com/office/drawing/2014/main" id="{CE6AC706-4969-4ACF-8594-C27E3382ED70}"/>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1" name="Picture 60">
              <a:extLst>
                <a:ext uri="{FF2B5EF4-FFF2-40B4-BE49-F238E27FC236}">
                  <a16:creationId xmlns:a16="http://schemas.microsoft.com/office/drawing/2014/main" id="{C0769897-B124-4FD4-AC3D-CE7E3E81DE7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2" name="Group 61">
            <a:extLst>
              <a:ext uri="{FF2B5EF4-FFF2-40B4-BE49-F238E27FC236}">
                <a16:creationId xmlns:a16="http://schemas.microsoft.com/office/drawing/2014/main" id="{582CCEDA-42B1-4203-92AD-23214E21B54E}"/>
              </a:ext>
            </a:extLst>
          </p:cNvPr>
          <p:cNvGrpSpPr/>
          <p:nvPr/>
        </p:nvGrpSpPr>
        <p:grpSpPr>
          <a:xfrm>
            <a:off x="2966138" y="3568943"/>
            <a:ext cx="600155" cy="590232"/>
            <a:chOff x="7541231" y="2527443"/>
            <a:chExt cx="800207" cy="786976"/>
          </a:xfrm>
        </p:grpSpPr>
        <p:sp>
          <p:nvSpPr>
            <p:cNvPr id="63" name="Oval 62">
              <a:extLst>
                <a:ext uri="{FF2B5EF4-FFF2-40B4-BE49-F238E27FC236}">
                  <a16:creationId xmlns:a16="http://schemas.microsoft.com/office/drawing/2014/main" id="{56C6D95D-CF80-4BAB-88EE-C790A9FA5D1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4" name="Picture 63">
              <a:extLst>
                <a:ext uri="{FF2B5EF4-FFF2-40B4-BE49-F238E27FC236}">
                  <a16:creationId xmlns:a16="http://schemas.microsoft.com/office/drawing/2014/main" id="{119631FB-1D63-4EE1-83A7-D58C1B4A8C7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5" name="Group 64">
            <a:extLst>
              <a:ext uri="{FF2B5EF4-FFF2-40B4-BE49-F238E27FC236}">
                <a16:creationId xmlns:a16="http://schemas.microsoft.com/office/drawing/2014/main" id="{AD21F1E1-8FE8-4280-B445-42BEE33B83F9}"/>
              </a:ext>
            </a:extLst>
          </p:cNvPr>
          <p:cNvGrpSpPr/>
          <p:nvPr/>
        </p:nvGrpSpPr>
        <p:grpSpPr>
          <a:xfrm>
            <a:off x="2989509" y="2867097"/>
            <a:ext cx="600155" cy="590232"/>
            <a:chOff x="7541231" y="2527443"/>
            <a:chExt cx="800207" cy="786976"/>
          </a:xfrm>
        </p:grpSpPr>
        <p:sp>
          <p:nvSpPr>
            <p:cNvPr id="66" name="Oval 65">
              <a:extLst>
                <a:ext uri="{FF2B5EF4-FFF2-40B4-BE49-F238E27FC236}">
                  <a16:creationId xmlns:a16="http://schemas.microsoft.com/office/drawing/2014/main" id="{33503910-269D-4D8E-9FB8-146DE0673A74}"/>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7" name="Picture 66">
              <a:extLst>
                <a:ext uri="{FF2B5EF4-FFF2-40B4-BE49-F238E27FC236}">
                  <a16:creationId xmlns:a16="http://schemas.microsoft.com/office/drawing/2014/main" id="{CD67AE51-E466-46DD-8F05-5BA1D367611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8" name="Group 67">
            <a:extLst>
              <a:ext uri="{FF2B5EF4-FFF2-40B4-BE49-F238E27FC236}">
                <a16:creationId xmlns:a16="http://schemas.microsoft.com/office/drawing/2014/main" id="{9FE71FCD-1F75-4B11-A301-6691D258D4F3}"/>
              </a:ext>
            </a:extLst>
          </p:cNvPr>
          <p:cNvGrpSpPr/>
          <p:nvPr/>
        </p:nvGrpSpPr>
        <p:grpSpPr>
          <a:xfrm>
            <a:off x="3188872" y="2149596"/>
            <a:ext cx="600155" cy="590232"/>
            <a:chOff x="7541231" y="2527443"/>
            <a:chExt cx="800207" cy="786976"/>
          </a:xfrm>
        </p:grpSpPr>
        <p:sp>
          <p:nvSpPr>
            <p:cNvPr id="69" name="Oval 68">
              <a:extLst>
                <a:ext uri="{FF2B5EF4-FFF2-40B4-BE49-F238E27FC236}">
                  <a16:creationId xmlns:a16="http://schemas.microsoft.com/office/drawing/2014/main" id="{547C21FC-3A06-4654-AA75-22D2466B1813}"/>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70" name="Picture 69">
              <a:extLst>
                <a:ext uri="{FF2B5EF4-FFF2-40B4-BE49-F238E27FC236}">
                  <a16:creationId xmlns:a16="http://schemas.microsoft.com/office/drawing/2014/main" id="{C7AF4F61-A976-4A37-802B-2B64C0F4B05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spTree>
    <p:extLst>
      <p:ext uri="{BB962C8B-B14F-4D97-AF65-F5344CB8AC3E}">
        <p14:creationId xmlns:p14="http://schemas.microsoft.com/office/powerpoint/2010/main" val="2350869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0 L 0.17838 0 " pathEditMode="relative" rAng="0" ptsTypes="AA">
                                      <p:cBhvr>
                                        <p:cTn id="6" dur="2000" fill="hold"/>
                                        <p:tgtEl>
                                          <p:spTgt spid="11"/>
                                        </p:tgtEl>
                                        <p:attrNameLst>
                                          <p:attrName>ppt_x</p:attrName>
                                          <p:attrName>ppt_y</p:attrName>
                                        </p:attrNameLst>
                                      </p:cBhvr>
                                      <p:rCtr x="8919" y="0"/>
                                    </p:animMotion>
                                  </p:childTnLst>
                                </p:cTn>
                              </p:par>
                              <p:par>
                                <p:cTn id="7" presetID="42" presetClass="path" presetSubtype="0" accel="50000" decel="50000" fill="hold" nodeType="withEffect">
                                  <p:stCondLst>
                                    <p:cond delay="0"/>
                                  </p:stCondLst>
                                  <p:childTnLst>
                                    <p:animMotion origin="layout" path="M -6.25E-7 3.7037E-6 L 0.21341 -0.06551 " pathEditMode="relative" rAng="0" ptsTypes="AA">
                                      <p:cBhvr>
                                        <p:cTn id="8" dur="2000" fill="hold"/>
                                        <p:tgtEl>
                                          <p:spTgt spid="8"/>
                                        </p:tgtEl>
                                        <p:attrNameLst>
                                          <p:attrName>ppt_x</p:attrName>
                                          <p:attrName>ppt_y</p:attrName>
                                        </p:attrNameLst>
                                      </p:cBhvr>
                                      <p:rCtr x="10664" y="-3287"/>
                                    </p:animMotion>
                                  </p:childTnLst>
                                </p:cTn>
                              </p:par>
                              <p:par>
                                <p:cTn id="9" presetID="42" presetClass="path" presetSubtype="0" accel="50000" decel="50000" fill="hold" nodeType="withEffect">
                                  <p:stCondLst>
                                    <p:cond delay="0"/>
                                  </p:stCondLst>
                                  <p:childTnLst>
                                    <p:animMotion origin="layout" path="M 3.33333E-6 2.59259E-6 L -0.12448 -0.15209 " pathEditMode="relative" rAng="0" ptsTypes="AA">
                                      <p:cBhvr>
                                        <p:cTn id="10" dur="2000" fill="hold"/>
                                        <p:tgtEl>
                                          <p:spTgt spid="19"/>
                                        </p:tgtEl>
                                        <p:attrNameLst>
                                          <p:attrName>ppt_x</p:attrName>
                                          <p:attrName>ppt_y</p:attrName>
                                        </p:attrNameLst>
                                      </p:cBhvr>
                                      <p:rCtr x="-6224" y="-7616"/>
                                    </p:animMotion>
                                  </p:childTnLst>
                                </p:cTn>
                              </p:par>
                              <p:par>
                                <p:cTn id="11" presetID="42" presetClass="path" presetSubtype="0" accel="50000" decel="50000" fill="hold" nodeType="withEffect">
                                  <p:stCondLst>
                                    <p:cond delay="0"/>
                                  </p:stCondLst>
                                  <p:childTnLst>
                                    <p:animMotion origin="layout" path="M 1.66667E-6 -2.22222E-6 L -0.15261 -0.10856 " pathEditMode="relative" rAng="0" ptsTypes="AA">
                                      <p:cBhvr>
                                        <p:cTn id="12" dur="2000" fill="hold"/>
                                        <p:tgtEl>
                                          <p:spTgt spid="13"/>
                                        </p:tgtEl>
                                        <p:attrNameLst>
                                          <p:attrName>ppt_x</p:attrName>
                                          <p:attrName>ppt_y</p:attrName>
                                        </p:attrNameLst>
                                      </p:cBhvr>
                                      <p:rCtr x="-7630" y="-5440"/>
                                    </p:animMotion>
                                  </p:childTnLst>
                                </p:cTn>
                              </p:par>
                              <p:par>
                                <p:cTn id="13" presetID="42" presetClass="path" presetSubtype="0" accel="50000" decel="50000" fill="hold" nodeType="withEffect">
                                  <p:stCondLst>
                                    <p:cond delay="0"/>
                                  </p:stCondLst>
                                  <p:childTnLst>
                                    <p:animMotion origin="layout" path="M -3.125E-6 4.44444E-6 L -0.22747 -0.01667 " pathEditMode="relative" rAng="0" ptsTypes="AA">
                                      <p:cBhvr>
                                        <p:cTn id="14" dur="2000" fill="hold"/>
                                        <p:tgtEl>
                                          <p:spTgt spid="16"/>
                                        </p:tgtEl>
                                        <p:attrNameLst>
                                          <p:attrName>ppt_x</p:attrName>
                                          <p:attrName>ppt_y</p:attrName>
                                        </p:attrNameLst>
                                      </p:cBhvr>
                                      <p:rCtr x="-11380" y="-833"/>
                                    </p:animMotion>
                                  </p:childTnLst>
                                </p:cTn>
                              </p:par>
                              <p:par>
                                <p:cTn id="15" presetID="42" presetClass="path" presetSubtype="0" accel="50000" decel="50000" fill="hold" nodeType="withEffect">
                                  <p:stCondLst>
                                    <p:cond delay="0"/>
                                  </p:stCondLst>
                                  <p:childTnLst>
                                    <p:animMotion origin="layout" path="M 3.75E-6 1.11022E-16 L 0.14062 0.11111 " pathEditMode="relative" rAng="0" ptsTypes="AA">
                                      <p:cBhvr>
                                        <p:cTn id="16" dur="2000" fill="hold"/>
                                        <p:tgtEl>
                                          <p:spTgt spid="22"/>
                                        </p:tgtEl>
                                        <p:attrNameLst>
                                          <p:attrName>ppt_x</p:attrName>
                                          <p:attrName>ppt_y</p:attrName>
                                        </p:attrNameLst>
                                      </p:cBhvr>
                                      <p:rCtr x="7031" y="5556"/>
                                    </p:animMotion>
                                  </p:childTnLst>
                                </p:cTn>
                              </p:par>
                              <p:par>
                                <p:cTn id="17" presetID="10" presetClass="exit" presetSubtype="0" fill="hold"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5E-6 1.85185E-6 L -0.12618 0.26875 " pathEditMode="relative" rAng="0" ptsTypes="AA">
                                      <p:cBhvr>
                                        <p:cTn id="21" dur="2000" fill="hold"/>
                                        <p:tgtEl>
                                          <p:spTgt spid="21"/>
                                        </p:tgtEl>
                                        <p:attrNameLst>
                                          <p:attrName>ppt_x</p:attrName>
                                          <p:attrName>ppt_y</p:attrName>
                                        </p:attrNameLst>
                                      </p:cBhvr>
                                      <p:rCtr x="-6315" y="13426"/>
                                    </p:animMotion>
                                  </p:childTnLst>
                                </p:cTn>
                              </p:par>
                              <p:par>
                                <p:cTn id="22" presetID="42" presetClass="path" presetSubtype="0" accel="50000" decel="50000" fill="hold" nodeType="withEffect">
                                  <p:stCondLst>
                                    <p:cond delay="0"/>
                                  </p:stCondLst>
                                  <p:childTnLst>
                                    <p:animMotion origin="layout" path="M 5E-6 1.85185E-6 L -0.00313 0.28657 " pathEditMode="relative" rAng="0" ptsTypes="AA">
                                      <p:cBhvr>
                                        <p:cTn id="23" dur="2000" fill="hold"/>
                                        <p:tgtEl>
                                          <p:spTgt spid="9"/>
                                        </p:tgtEl>
                                        <p:attrNameLst>
                                          <p:attrName>ppt_x</p:attrName>
                                          <p:attrName>ppt_y</p:attrName>
                                        </p:attrNameLst>
                                      </p:cBhvr>
                                      <p:rCtr x="-156" y="14329"/>
                                    </p:animMotion>
                                  </p:childTnLst>
                                </p:cTn>
                              </p:par>
                              <p:par>
                                <p:cTn id="24" presetID="42" presetClass="path" presetSubtype="0" accel="50000" decel="50000" fill="hold" nodeType="withEffect">
                                  <p:stCondLst>
                                    <p:cond delay="0"/>
                                  </p:stCondLst>
                                  <p:childTnLst>
                                    <p:animMotion origin="layout" path="M -1.45833E-6 -4.81481E-6 L 0.14453 0.27524 " pathEditMode="relative" rAng="0" ptsTypes="AA">
                                      <p:cBhvr>
                                        <p:cTn id="25" dur="2000" fill="hold"/>
                                        <p:tgtEl>
                                          <p:spTgt spid="12"/>
                                        </p:tgtEl>
                                        <p:attrNameLst>
                                          <p:attrName>ppt_x</p:attrName>
                                          <p:attrName>ppt_y</p:attrName>
                                        </p:attrNameLst>
                                      </p:cBhvr>
                                      <p:rCtr x="7227" y="1375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36">
            <a:extLst>
              <a:ext uri="{FF2B5EF4-FFF2-40B4-BE49-F238E27FC236}">
                <a16:creationId xmlns:a16="http://schemas.microsoft.com/office/drawing/2014/main" id="{CEC0F0F1-E82C-4120-BBA4-58B41C6B0805}"/>
              </a:ext>
            </a:extLst>
          </p:cNvPr>
          <p:cNvGraphicFramePr>
            <a:graphicFrameLocks noGrp="1"/>
          </p:cNvGraphicFramePr>
          <p:nvPr>
            <p:ph idx="1"/>
            <p:extLst/>
          </p:nvPr>
        </p:nvGraphicFramePr>
        <p:xfrm>
          <a:off x="47717" y="1244694"/>
          <a:ext cx="3490154" cy="3292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80AABCE-4AD1-4179-ACA6-B1C74DF6A634}"/>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B5FE1FD0-39C3-4005-93BF-18507EDD7EDA}"/>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8668FD96-05BC-49E3-AEB6-35A5C6C4504B}"/>
              </a:ext>
            </a:extLst>
          </p:cNvPr>
          <p:cNvSpPr>
            <a:spLocks noGrp="1"/>
          </p:cNvSpPr>
          <p:nvPr>
            <p:ph type="title"/>
          </p:nvPr>
        </p:nvSpPr>
        <p:spPr/>
        <p:txBody>
          <a:bodyPr/>
          <a:lstStyle/>
          <a:p>
            <a:r>
              <a:rPr lang="en-CA"/>
              <a:t>2. Simple, with extensibility</a:t>
            </a:r>
            <a:endParaRPr lang="en-CA" dirty="0"/>
          </a:p>
        </p:txBody>
      </p:sp>
      <p:sp>
        <p:nvSpPr>
          <p:cNvPr id="42" name="Text Placeholder 41">
            <a:extLst>
              <a:ext uri="{FF2B5EF4-FFF2-40B4-BE49-F238E27FC236}">
                <a16:creationId xmlns:a16="http://schemas.microsoft.com/office/drawing/2014/main" id="{35139398-0E6A-4205-BDC9-9A48076F0B56}"/>
              </a:ext>
            </a:extLst>
          </p:cNvPr>
          <p:cNvSpPr>
            <a:spLocks noGrp="1"/>
          </p:cNvSpPr>
          <p:nvPr>
            <p:ph type="body" idx="4294967295"/>
          </p:nvPr>
        </p:nvSpPr>
        <p:spPr>
          <a:xfrm>
            <a:off x="4087416" y="1451373"/>
            <a:ext cx="5056584" cy="3292078"/>
          </a:xfrm>
        </p:spPr>
        <p:txBody>
          <a:bodyPr>
            <a:normAutofit/>
          </a:bodyPr>
          <a:lstStyle/>
          <a:p>
            <a:r>
              <a:rPr lang="en-CA" dirty="0">
                <a:solidFill>
                  <a:schemeClr val="tx2"/>
                </a:solidFill>
              </a:rPr>
              <a:t>Extensions &amp; Profiles are:</a:t>
            </a:r>
          </a:p>
          <a:p>
            <a:pPr lvl="1"/>
            <a:r>
              <a:rPr lang="en-CA" dirty="0">
                <a:solidFill>
                  <a:schemeClr val="tx2"/>
                </a:solidFill>
              </a:rPr>
              <a:t>Resolvable</a:t>
            </a:r>
          </a:p>
          <a:p>
            <a:pPr lvl="1"/>
            <a:r>
              <a:rPr lang="en-CA" dirty="0">
                <a:solidFill>
                  <a:schemeClr val="tx2"/>
                </a:solidFill>
              </a:rPr>
              <a:t>Sharable</a:t>
            </a:r>
          </a:p>
          <a:p>
            <a:pPr lvl="1"/>
            <a:r>
              <a:rPr lang="en-CA" dirty="0">
                <a:solidFill>
                  <a:schemeClr val="tx2"/>
                </a:solidFill>
              </a:rPr>
              <a:t>Discoverable</a:t>
            </a:r>
          </a:p>
          <a:p>
            <a:pPr lvl="1"/>
            <a:r>
              <a:rPr lang="en-CA" dirty="0">
                <a:solidFill>
                  <a:schemeClr val="tx2"/>
                </a:solidFill>
              </a:rPr>
              <a:t>Testable</a:t>
            </a:r>
          </a:p>
          <a:p>
            <a:endParaRPr lang="en-CA" dirty="0">
              <a:solidFill>
                <a:schemeClr val="tx2"/>
              </a:solidFill>
            </a:endParaRPr>
          </a:p>
          <a:p>
            <a:r>
              <a:rPr lang="en-CA" dirty="0">
                <a:solidFill>
                  <a:schemeClr val="tx2"/>
                </a:solidFill>
              </a:rPr>
              <a:t>Result</a:t>
            </a:r>
          </a:p>
          <a:p>
            <a:pPr lvl="1"/>
            <a:r>
              <a:rPr lang="en-CA" dirty="0">
                <a:solidFill>
                  <a:schemeClr val="tx2"/>
                </a:solidFill>
              </a:rPr>
              <a:t>Easy to understand</a:t>
            </a:r>
          </a:p>
          <a:p>
            <a:pPr lvl="1"/>
            <a:r>
              <a:rPr lang="en-CA" dirty="0">
                <a:solidFill>
                  <a:schemeClr val="tx2"/>
                </a:solidFill>
              </a:rPr>
              <a:t>Can do complex things</a:t>
            </a:r>
          </a:p>
          <a:p>
            <a:pPr lvl="1"/>
            <a:r>
              <a:rPr lang="en-CA" dirty="0">
                <a:solidFill>
                  <a:schemeClr val="tx2"/>
                </a:solidFill>
              </a:rPr>
              <a:t>Systems can evolve &amp; still interoperate</a:t>
            </a:r>
          </a:p>
        </p:txBody>
      </p:sp>
      <p:grpSp>
        <p:nvGrpSpPr>
          <p:cNvPr id="6" name="Group 5">
            <a:extLst>
              <a:ext uri="{FF2B5EF4-FFF2-40B4-BE49-F238E27FC236}">
                <a16:creationId xmlns:a16="http://schemas.microsoft.com/office/drawing/2014/main" id="{48B2F50C-9E4E-41C5-9342-D039B7168722}"/>
              </a:ext>
            </a:extLst>
          </p:cNvPr>
          <p:cNvGrpSpPr/>
          <p:nvPr/>
        </p:nvGrpSpPr>
        <p:grpSpPr>
          <a:xfrm>
            <a:off x="1206102" y="2334683"/>
            <a:ext cx="1202171" cy="1202171"/>
            <a:chOff x="5319798" y="3287009"/>
            <a:chExt cx="1602894" cy="1602894"/>
          </a:xfrm>
        </p:grpSpPr>
        <p:sp>
          <p:nvSpPr>
            <p:cNvPr id="7" name="Oval 6">
              <a:extLst>
                <a:ext uri="{FF2B5EF4-FFF2-40B4-BE49-F238E27FC236}">
                  <a16:creationId xmlns:a16="http://schemas.microsoft.com/office/drawing/2014/main" id="{48413EC2-3398-480F-B10C-BDBAF3E89096}"/>
                </a:ext>
              </a:extLst>
            </p:cNvPr>
            <p:cNvSpPr/>
            <p:nvPr/>
          </p:nvSpPr>
          <p:spPr>
            <a:xfrm>
              <a:off x="5319798" y="3287009"/>
              <a:ext cx="1602894" cy="1602894"/>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dirty="0">
                <a:latin typeface="Arial" panose="020B0604020202020204" pitchFamily="34" charset="0"/>
                <a:cs typeface="Arial" panose="020B0604020202020204" pitchFamily="34" charset="0"/>
              </a:endParaRPr>
            </a:p>
            <a:p>
              <a:pPr algn="ctr"/>
              <a:endParaRPr lang="en-CA" sz="1350" dirty="0">
                <a:latin typeface="Arial" panose="020B0604020202020204" pitchFamily="34" charset="0"/>
                <a:cs typeface="Arial" panose="020B0604020202020204" pitchFamily="34" charset="0"/>
              </a:endParaRPr>
            </a:p>
            <a:p>
              <a:pPr algn="ctr"/>
              <a:r>
                <a:rPr lang="en-CA" sz="1350" b="1" dirty="0">
                  <a:latin typeface="Arial" panose="020B0604020202020204" pitchFamily="34" charset="0"/>
                  <a:cs typeface="Arial" panose="020B0604020202020204" pitchFamily="34" charset="0"/>
                </a:rPr>
                <a:t>FHIR</a:t>
              </a:r>
            </a:p>
            <a:p>
              <a:pPr algn="ctr"/>
              <a:r>
                <a:rPr lang="en-CA" sz="1350" dirty="0">
                  <a:latin typeface="Arial" panose="020B0604020202020204" pitchFamily="34" charset="0"/>
                  <a:cs typeface="Arial" panose="020B0604020202020204" pitchFamily="34" charset="0"/>
                </a:rPr>
                <a:t>(core)</a:t>
              </a:r>
            </a:p>
          </p:txBody>
        </p:sp>
        <p:pic>
          <p:nvPicPr>
            <p:cNvPr id="8" name="Picture 7">
              <a:extLst>
                <a:ext uri="{FF2B5EF4-FFF2-40B4-BE49-F238E27FC236}">
                  <a16:creationId xmlns:a16="http://schemas.microsoft.com/office/drawing/2014/main" id="{07BF2726-720D-4425-AC6C-04859736A1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0200" y="3440167"/>
              <a:ext cx="663702" cy="663702"/>
            </a:xfrm>
            <a:prstGeom prst="rect">
              <a:avLst/>
            </a:prstGeom>
          </p:spPr>
        </p:pic>
      </p:grpSp>
      <p:grpSp>
        <p:nvGrpSpPr>
          <p:cNvPr id="10" name="Group 9">
            <a:extLst>
              <a:ext uri="{FF2B5EF4-FFF2-40B4-BE49-F238E27FC236}">
                <a16:creationId xmlns:a16="http://schemas.microsoft.com/office/drawing/2014/main" id="{A0E464DC-00A6-4C24-8EEC-383F715CAF17}"/>
              </a:ext>
            </a:extLst>
          </p:cNvPr>
          <p:cNvGrpSpPr/>
          <p:nvPr/>
        </p:nvGrpSpPr>
        <p:grpSpPr>
          <a:xfrm>
            <a:off x="2315011" y="1672507"/>
            <a:ext cx="600155" cy="590232"/>
            <a:chOff x="7541231" y="2527443"/>
            <a:chExt cx="800207" cy="786976"/>
          </a:xfrm>
        </p:grpSpPr>
        <p:sp>
          <p:nvSpPr>
            <p:cNvPr id="35" name="Oval 34">
              <a:extLst>
                <a:ext uri="{FF2B5EF4-FFF2-40B4-BE49-F238E27FC236}">
                  <a16:creationId xmlns:a16="http://schemas.microsoft.com/office/drawing/2014/main" id="{4FA70E24-06E4-4844-B917-5C0EBE966A9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6" name="Picture 35">
              <a:extLst>
                <a:ext uri="{FF2B5EF4-FFF2-40B4-BE49-F238E27FC236}">
                  <a16:creationId xmlns:a16="http://schemas.microsoft.com/office/drawing/2014/main" id="{DC107690-19F9-4E4F-8872-BB1DE3013E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1" name="Group 10">
            <a:extLst>
              <a:ext uri="{FF2B5EF4-FFF2-40B4-BE49-F238E27FC236}">
                <a16:creationId xmlns:a16="http://schemas.microsoft.com/office/drawing/2014/main" id="{0DA3C408-684D-49EB-8312-501E3444ABF0}"/>
              </a:ext>
            </a:extLst>
          </p:cNvPr>
          <p:cNvGrpSpPr/>
          <p:nvPr/>
        </p:nvGrpSpPr>
        <p:grpSpPr>
          <a:xfrm>
            <a:off x="2738943" y="2428352"/>
            <a:ext cx="600155" cy="590232"/>
            <a:chOff x="7541231" y="2527443"/>
            <a:chExt cx="800207" cy="786976"/>
          </a:xfrm>
        </p:grpSpPr>
        <p:sp>
          <p:nvSpPr>
            <p:cNvPr id="33" name="Oval 32">
              <a:extLst>
                <a:ext uri="{FF2B5EF4-FFF2-40B4-BE49-F238E27FC236}">
                  <a16:creationId xmlns:a16="http://schemas.microsoft.com/office/drawing/2014/main" id="{6F25FEC6-9732-4FD4-B1E5-19DD96CF88B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4" name="Picture 33">
              <a:extLst>
                <a:ext uri="{FF2B5EF4-FFF2-40B4-BE49-F238E27FC236}">
                  <a16:creationId xmlns:a16="http://schemas.microsoft.com/office/drawing/2014/main" id="{8F497BFB-B24D-41F7-A2C1-9F28A1829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2" name="Group 11">
            <a:extLst>
              <a:ext uri="{FF2B5EF4-FFF2-40B4-BE49-F238E27FC236}">
                <a16:creationId xmlns:a16="http://schemas.microsoft.com/office/drawing/2014/main" id="{4868D135-CE6D-4A38-AB4C-9B13C585E64F}"/>
              </a:ext>
            </a:extLst>
          </p:cNvPr>
          <p:cNvGrpSpPr/>
          <p:nvPr/>
        </p:nvGrpSpPr>
        <p:grpSpPr>
          <a:xfrm>
            <a:off x="1082161" y="3835750"/>
            <a:ext cx="600155" cy="590232"/>
            <a:chOff x="7541231" y="2527443"/>
            <a:chExt cx="800207" cy="786976"/>
          </a:xfrm>
        </p:grpSpPr>
        <p:sp>
          <p:nvSpPr>
            <p:cNvPr id="31" name="Oval 30">
              <a:extLst>
                <a:ext uri="{FF2B5EF4-FFF2-40B4-BE49-F238E27FC236}">
                  <a16:creationId xmlns:a16="http://schemas.microsoft.com/office/drawing/2014/main" id="{C5B9E1C8-382B-48AE-8A83-0B29A8491D38}"/>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2" name="Picture 31">
              <a:extLst>
                <a:ext uri="{FF2B5EF4-FFF2-40B4-BE49-F238E27FC236}">
                  <a16:creationId xmlns:a16="http://schemas.microsoft.com/office/drawing/2014/main" id="{A3E833B5-B4F6-493B-B33C-A3E0D68B9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3" name="Group 12">
            <a:extLst>
              <a:ext uri="{FF2B5EF4-FFF2-40B4-BE49-F238E27FC236}">
                <a16:creationId xmlns:a16="http://schemas.microsoft.com/office/drawing/2014/main" id="{046FB97D-AFE5-4C02-9F39-3ABE4BB163F3}"/>
              </a:ext>
            </a:extLst>
          </p:cNvPr>
          <p:cNvGrpSpPr/>
          <p:nvPr/>
        </p:nvGrpSpPr>
        <p:grpSpPr>
          <a:xfrm>
            <a:off x="1949610" y="3835750"/>
            <a:ext cx="600155" cy="590232"/>
            <a:chOff x="7541231" y="2527443"/>
            <a:chExt cx="800207" cy="786976"/>
          </a:xfrm>
        </p:grpSpPr>
        <p:sp>
          <p:nvSpPr>
            <p:cNvPr id="29" name="Oval 28">
              <a:extLst>
                <a:ext uri="{FF2B5EF4-FFF2-40B4-BE49-F238E27FC236}">
                  <a16:creationId xmlns:a16="http://schemas.microsoft.com/office/drawing/2014/main" id="{6F907803-AED0-498E-BBA8-7A82A1400372}"/>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0" name="Picture 29">
              <a:extLst>
                <a:ext uri="{FF2B5EF4-FFF2-40B4-BE49-F238E27FC236}">
                  <a16:creationId xmlns:a16="http://schemas.microsoft.com/office/drawing/2014/main" id="{FD98033A-DC36-4531-B945-15667F52D0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4" name="Group 13">
            <a:extLst>
              <a:ext uri="{FF2B5EF4-FFF2-40B4-BE49-F238E27FC236}">
                <a16:creationId xmlns:a16="http://schemas.microsoft.com/office/drawing/2014/main" id="{47AC044C-5FE5-4C10-ABE4-A8506F2B8745}"/>
              </a:ext>
            </a:extLst>
          </p:cNvPr>
          <p:cNvGrpSpPr/>
          <p:nvPr/>
        </p:nvGrpSpPr>
        <p:grpSpPr>
          <a:xfrm>
            <a:off x="2594125" y="3284108"/>
            <a:ext cx="600155" cy="590232"/>
            <a:chOff x="7541231" y="2527443"/>
            <a:chExt cx="800207" cy="786976"/>
          </a:xfrm>
        </p:grpSpPr>
        <p:sp>
          <p:nvSpPr>
            <p:cNvPr id="27" name="Oval 26">
              <a:extLst>
                <a:ext uri="{FF2B5EF4-FFF2-40B4-BE49-F238E27FC236}">
                  <a16:creationId xmlns:a16="http://schemas.microsoft.com/office/drawing/2014/main" id="{92FA0BF6-CFD6-4065-88E4-D180C31118AA}"/>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8" name="Picture 27">
              <a:extLst>
                <a:ext uri="{FF2B5EF4-FFF2-40B4-BE49-F238E27FC236}">
                  <a16:creationId xmlns:a16="http://schemas.microsoft.com/office/drawing/2014/main" id="{6AA9CF91-7FA6-45EC-9B53-7B1B508E9C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5" name="Group 14">
            <a:extLst>
              <a:ext uri="{FF2B5EF4-FFF2-40B4-BE49-F238E27FC236}">
                <a16:creationId xmlns:a16="http://schemas.microsoft.com/office/drawing/2014/main" id="{C81339FE-8592-42D6-8F0F-C9525084CFD0}"/>
              </a:ext>
            </a:extLst>
          </p:cNvPr>
          <p:cNvGrpSpPr/>
          <p:nvPr/>
        </p:nvGrpSpPr>
        <p:grpSpPr>
          <a:xfrm>
            <a:off x="403030" y="3273261"/>
            <a:ext cx="600155" cy="590232"/>
            <a:chOff x="7541231" y="2527443"/>
            <a:chExt cx="800207" cy="786976"/>
          </a:xfrm>
        </p:grpSpPr>
        <p:sp>
          <p:nvSpPr>
            <p:cNvPr id="25" name="Oval 24">
              <a:extLst>
                <a:ext uri="{FF2B5EF4-FFF2-40B4-BE49-F238E27FC236}">
                  <a16:creationId xmlns:a16="http://schemas.microsoft.com/office/drawing/2014/main" id="{2A56371D-CFA9-4DBE-B079-16604F679F3A}"/>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6" name="Picture 25">
              <a:extLst>
                <a:ext uri="{FF2B5EF4-FFF2-40B4-BE49-F238E27FC236}">
                  <a16:creationId xmlns:a16="http://schemas.microsoft.com/office/drawing/2014/main" id="{B27A86B1-6468-4DBF-93BE-C75D13552E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6" name="Group 15">
            <a:extLst>
              <a:ext uri="{FF2B5EF4-FFF2-40B4-BE49-F238E27FC236}">
                <a16:creationId xmlns:a16="http://schemas.microsoft.com/office/drawing/2014/main" id="{F06D06BA-C36A-4ADE-9B1E-5CD95A33C72B}"/>
              </a:ext>
            </a:extLst>
          </p:cNvPr>
          <p:cNvGrpSpPr/>
          <p:nvPr/>
        </p:nvGrpSpPr>
        <p:grpSpPr>
          <a:xfrm>
            <a:off x="254560" y="2428352"/>
            <a:ext cx="600155" cy="590232"/>
            <a:chOff x="7541231" y="2527443"/>
            <a:chExt cx="800207" cy="786976"/>
          </a:xfrm>
        </p:grpSpPr>
        <p:sp>
          <p:nvSpPr>
            <p:cNvPr id="23" name="Oval 22">
              <a:extLst>
                <a:ext uri="{FF2B5EF4-FFF2-40B4-BE49-F238E27FC236}">
                  <a16:creationId xmlns:a16="http://schemas.microsoft.com/office/drawing/2014/main" id="{8F5F17F7-72CB-426B-83D8-7AC509F57CD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4" name="Picture 23">
              <a:extLst>
                <a:ext uri="{FF2B5EF4-FFF2-40B4-BE49-F238E27FC236}">
                  <a16:creationId xmlns:a16="http://schemas.microsoft.com/office/drawing/2014/main" id="{DC4EFC67-2AD4-441C-B569-54EDF4CFF2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7" name="Group 16">
            <a:extLst>
              <a:ext uri="{FF2B5EF4-FFF2-40B4-BE49-F238E27FC236}">
                <a16:creationId xmlns:a16="http://schemas.microsoft.com/office/drawing/2014/main" id="{8E7F41C3-BD72-41B5-A1B0-B86F6DDA7B24}"/>
              </a:ext>
            </a:extLst>
          </p:cNvPr>
          <p:cNvGrpSpPr/>
          <p:nvPr/>
        </p:nvGrpSpPr>
        <p:grpSpPr>
          <a:xfrm>
            <a:off x="680182" y="1683608"/>
            <a:ext cx="600155" cy="590232"/>
            <a:chOff x="7541231" y="2527443"/>
            <a:chExt cx="800207" cy="786976"/>
          </a:xfrm>
        </p:grpSpPr>
        <p:sp>
          <p:nvSpPr>
            <p:cNvPr id="21" name="Oval 20">
              <a:extLst>
                <a:ext uri="{FF2B5EF4-FFF2-40B4-BE49-F238E27FC236}">
                  <a16:creationId xmlns:a16="http://schemas.microsoft.com/office/drawing/2014/main" id="{30579D36-21E1-4C80-B3B3-239576955CE6}"/>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2" name="Picture 21">
              <a:extLst>
                <a:ext uri="{FF2B5EF4-FFF2-40B4-BE49-F238E27FC236}">
                  <a16:creationId xmlns:a16="http://schemas.microsoft.com/office/drawing/2014/main" id="{BE6E806C-417E-479C-B4E1-72504039CE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8" name="Group 17">
            <a:extLst>
              <a:ext uri="{FF2B5EF4-FFF2-40B4-BE49-F238E27FC236}">
                <a16:creationId xmlns:a16="http://schemas.microsoft.com/office/drawing/2014/main" id="{33895972-DF84-4855-AD56-342D4B9757D4}"/>
              </a:ext>
            </a:extLst>
          </p:cNvPr>
          <p:cNvGrpSpPr/>
          <p:nvPr/>
        </p:nvGrpSpPr>
        <p:grpSpPr>
          <a:xfrm>
            <a:off x="1498144" y="1375932"/>
            <a:ext cx="600155" cy="590232"/>
            <a:chOff x="7541231" y="2527443"/>
            <a:chExt cx="800207" cy="786976"/>
          </a:xfrm>
        </p:grpSpPr>
        <p:sp>
          <p:nvSpPr>
            <p:cNvPr id="19" name="Oval 18">
              <a:extLst>
                <a:ext uri="{FF2B5EF4-FFF2-40B4-BE49-F238E27FC236}">
                  <a16:creationId xmlns:a16="http://schemas.microsoft.com/office/drawing/2014/main" id="{99829DA1-8D2B-4567-B05A-BB9AE90285CB}"/>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6E2D9A11-8EF1-4EED-95B9-E174FD5656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spTree>
    <p:extLst>
      <p:ext uri="{BB962C8B-B14F-4D97-AF65-F5344CB8AC3E}">
        <p14:creationId xmlns:p14="http://schemas.microsoft.com/office/powerpoint/2010/main" val="9469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theme/theme1.xml><?xml version="1.0" encoding="utf-8"?>
<a:theme xmlns:a="http://schemas.openxmlformats.org/drawingml/2006/main" name="white-blueba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white-bluebar-template.potx</Template>
  <TotalTime>2713</TotalTime>
  <Words>3496</Words>
  <Application>Microsoft Macintosh PowerPoint</Application>
  <PresentationFormat>On-screen Show (16:9)</PresentationFormat>
  <Paragraphs>601</Paragraphs>
  <Slides>78</Slides>
  <Notes>21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78</vt:i4>
      </vt:variant>
    </vt:vector>
  </HeadingPairs>
  <TitlesOfParts>
    <vt:vector size="90" baseType="lpstr">
      <vt:lpstr>Arial</vt:lpstr>
      <vt:lpstr>Calibri</vt:lpstr>
      <vt:lpstr>Consolas</vt:lpstr>
      <vt:lpstr>Franklin Gothic Book</vt:lpstr>
      <vt:lpstr>Souce Sans Pro</vt:lpstr>
      <vt:lpstr>Symbol</vt:lpstr>
      <vt:lpstr>Wingdings</vt:lpstr>
      <vt:lpstr>white-bluebar-template</vt:lpstr>
      <vt:lpstr>1_Custom Design</vt:lpstr>
      <vt:lpstr>2_Custom Design</vt:lpstr>
      <vt:lpstr>Custom Design</vt:lpstr>
      <vt:lpstr>3_Custom Design</vt:lpstr>
      <vt:lpstr>PowerPoint Presentation</vt:lpstr>
      <vt:lpstr>introduction to hl7 fhir</vt:lpstr>
      <vt:lpstr>What is FHIR?</vt:lpstr>
      <vt:lpstr>What makes a “successful” standard?</vt:lpstr>
      <vt:lpstr>A word of caution</vt:lpstr>
      <vt:lpstr>1. Focus on implementers</vt:lpstr>
      <vt:lpstr>2. Simple, with extensibility</vt:lpstr>
      <vt:lpstr>2. Simple, with extensibility</vt:lpstr>
      <vt:lpstr>2. Simple, with extensibility</vt:lpstr>
      <vt:lpstr>Example (ISO AD type)</vt:lpstr>
      <vt:lpstr>Example (FHIR Address)</vt:lpstr>
      <vt:lpstr>3. Modern technology</vt:lpstr>
      <vt:lpstr>4. Community</vt:lpstr>
      <vt:lpstr>4. Community</vt:lpstr>
      <vt:lpstr>Summary</vt:lpstr>
      <vt:lpstr>WHY FHIR?</vt:lpstr>
      <vt:lpstr>http://xkcd.com/927</vt:lpstr>
      <vt:lpstr>Existing healthcare standards and bodies</vt:lpstr>
      <vt:lpstr>The Need</vt:lpstr>
      <vt:lpstr>What we have</vt:lpstr>
      <vt:lpstr>Where we’ve gotten</vt:lpstr>
      <vt:lpstr>So I should drop everything and use FHIR?</vt:lpstr>
      <vt:lpstr>Complexity Model</vt:lpstr>
      <vt:lpstr>What is FHIR? Further look</vt:lpstr>
      <vt:lpstr>The acronym</vt:lpstr>
      <vt:lpstr>FHIR – Key differences</vt:lpstr>
      <vt:lpstr>Implementer Focus</vt:lpstr>
      <vt:lpstr>Support “Common” Scenarios</vt:lpstr>
      <vt:lpstr>Web technologies</vt:lpstr>
      <vt:lpstr>Human Readable</vt:lpstr>
      <vt:lpstr>Freely available</vt:lpstr>
      <vt:lpstr>Paradigms</vt:lpstr>
      <vt:lpstr>Paradigms</vt:lpstr>
      <vt:lpstr>Architectures</vt:lpstr>
      <vt:lpstr>Some possible uses</vt:lpstr>
      <vt:lpstr>FHIR Resources</vt:lpstr>
      <vt:lpstr>FHIR solutions</vt:lpstr>
      <vt:lpstr>Resources</vt:lpstr>
      <vt:lpstr>PowerPoint Presentation</vt:lpstr>
      <vt:lpstr>FHIR Resource URLs</vt:lpstr>
      <vt:lpstr>What’s a Resource?</vt:lpstr>
      <vt:lpstr>Resource List (R4)</vt:lpstr>
      <vt:lpstr>Resource List (R4)</vt:lpstr>
      <vt:lpstr>What’s in a resource definition?</vt:lpstr>
      <vt:lpstr>Resource Definitions</vt:lpstr>
      <vt:lpstr>PowerPoint Presentation</vt:lpstr>
      <vt:lpstr>PowerPoint Presentation</vt:lpstr>
      <vt:lpstr>PowerPoint Presentation</vt:lpstr>
      <vt:lpstr>Why resources?</vt:lpstr>
      <vt:lpstr>Fhir specification status</vt:lpstr>
      <vt:lpstr>Normative FHIR</vt:lpstr>
      <vt:lpstr>Using FHIR</vt:lpstr>
      <vt:lpstr>Where can FHIR be used?</vt:lpstr>
      <vt:lpstr>Who’s working with FHIR?</vt:lpstr>
      <vt:lpstr>Who’s using FHIR?</vt:lpstr>
      <vt:lpstr>FHIR &amp; other SDOs</vt:lpstr>
      <vt:lpstr>Governments</vt:lpstr>
      <vt:lpstr>EHR Vendors</vt:lpstr>
      <vt:lpstr>Other support</vt:lpstr>
      <vt:lpstr>SMART on FHIR</vt:lpstr>
      <vt:lpstr>SMART on FHIR</vt:lpstr>
      <vt:lpstr>SMART App Gallery</vt:lpstr>
      <vt:lpstr>A Few SMART Medication Apps</vt:lpstr>
      <vt:lpstr>CDS Hooks</vt:lpstr>
      <vt:lpstr>Apple HealthKit</vt:lpstr>
      <vt:lpstr>Example FHIR Use Scenarios</vt:lpstr>
      <vt:lpstr>Recent developments</vt:lpstr>
      <vt:lpstr>FHIR in ONC NPRM</vt:lpstr>
      <vt:lpstr>Cerner and FHIR R4</vt:lpstr>
      <vt:lpstr>FHIR FOR MED Rec</vt:lpstr>
      <vt:lpstr>Medication Resources</vt:lpstr>
      <vt:lpstr>MedicationStatement</vt:lpstr>
      <vt:lpstr>MedicationAdministration</vt:lpstr>
      <vt:lpstr>MedicationRequest</vt:lpstr>
      <vt:lpstr>List</vt:lpstr>
      <vt:lpstr>Search</vt:lpstr>
      <vt:lpstr>More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Robert Hausam</cp:lastModifiedBy>
  <cp:revision>221</cp:revision>
  <dcterms:created xsi:type="dcterms:W3CDTF">2010-04-12T23:12:02Z</dcterms:created>
  <dcterms:modified xsi:type="dcterms:W3CDTF">2019-04-05T11:42:54Z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